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38" r:id="rId2"/>
    <p:sldId id="257" r:id="rId3"/>
    <p:sldId id="627" r:id="rId4"/>
    <p:sldId id="625" r:id="rId5"/>
    <p:sldId id="640" r:id="rId6"/>
    <p:sldId id="612" r:id="rId7"/>
    <p:sldId id="611" r:id="rId8"/>
    <p:sldId id="303" r:id="rId9"/>
    <p:sldId id="629" r:id="rId10"/>
    <p:sldId id="630" r:id="rId11"/>
    <p:sldId id="641" r:id="rId12"/>
    <p:sldId id="642" r:id="rId13"/>
    <p:sldId id="617" r:id="rId14"/>
    <p:sldId id="618" r:id="rId15"/>
    <p:sldId id="628" r:id="rId16"/>
    <p:sldId id="619" r:id="rId17"/>
    <p:sldId id="299" r:id="rId18"/>
    <p:sldId id="273" r:id="rId19"/>
    <p:sldId id="579" r:id="rId20"/>
    <p:sldId id="637" r:id="rId21"/>
    <p:sldId id="610" r:id="rId22"/>
    <p:sldId id="5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5CD93"/>
    <a:srgbClr val="1B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9" autoAdjust="0"/>
    <p:restoredTop sz="93883" autoAdjust="0"/>
  </p:normalViewPr>
  <p:slideViewPr>
    <p:cSldViewPr snapToGrid="0">
      <p:cViewPr varScale="1">
        <p:scale>
          <a:sx n="45" d="100"/>
          <a:sy n="45" d="100"/>
        </p:scale>
        <p:origin x="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34.w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F5A03-1FE7-4A3F-83A5-64347BCC906A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87489-B9D5-4708-8D87-631E835E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2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3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9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16C2-C15C-491A-8B8A-C398F5ADD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64DB9-54BE-46BA-9513-9F0465548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93C4-8A81-482A-8DAC-86EE1F8A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50A02-C86E-4544-ABB0-95D6CA63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92E1-E233-4144-B67B-65F9473C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5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10EF-7D91-47D2-B1EB-208E3FB2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CF0A-09EA-472F-BC09-04089C230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BA9D-2733-4419-BAEE-FCFB2E6D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C399-2181-44D5-AD2F-BF0CBE56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D3A8F-39EE-47EA-AB3A-5ECAB7E6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9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616BD-6858-4637-ABA5-636A3AEE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C63F3-1FA6-4BB2-A9CD-2CFABB8B6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11758-5F37-4517-B306-7B924860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9487-935A-4716-A486-31CF7948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A9F4-D0D5-4520-9C29-B40D9FF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16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/>
          </p:nvPr>
        </p:nvSpPr>
        <p:spPr>
          <a:xfrm>
            <a:off x="738188" y="1839516"/>
            <a:ext cx="10715625" cy="4464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SzTx/>
              <a:buNone/>
            </a:lvl1pPr>
            <a:lvl2pPr marL="571480" indent="-285740"/>
            <a:lvl3pPr marL="857220" indent="-285740"/>
            <a:lvl4pPr marL="1142959" indent="-285740"/>
            <a:lvl5pPr marL="1428699" indent="-28574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157" y="6652617"/>
            <a:ext cx="223801" cy="1696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722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907E-2572-4AF5-8D1F-C8D84FF6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00B8-0678-4204-8AC8-BED638E9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5B744-5B0A-4943-9AC3-FA200667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2F3F-3895-44E2-802B-DBA95BD6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52E1E-7C96-40E6-BEE7-18D3645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3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C06-C319-4FC1-86E2-60CC36E14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87461-CF0D-447A-9B5D-E36171EB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48D70-651E-4223-88D4-2768BAA2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A3C00-5028-4674-A8B9-3DEF6507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821E-2207-4FC3-908C-C5D7C7B1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5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3FDB-BFEB-4170-AE22-9C7594FB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1C74-E8C3-4989-8513-030D26032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2419A-9219-4132-AAAF-8DA1C8BC3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6508B-A60F-44BF-936E-6A5E756F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F69E3-AE96-4267-B803-40258AD2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9DD8B-12C9-4CC7-81C4-30E39700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3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E75D-FF83-4BEC-BFCD-F41B5A95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EA535-B378-4D25-B905-C01761BF2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5A5F3-0D65-4026-8799-3519E31D1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5ECF6-85B4-4ACA-B145-B817A20C7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90116-75CF-48C4-BCF0-533F62E88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38A2B-3C13-4C6D-B43E-9C11153C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512C6-4AEF-4EE0-A2EC-50246074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2BF8D2-3A34-49FB-9B78-9E261165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1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7D3B-EEC6-45D8-AF99-F287E1B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42331-E216-447C-AE5C-DB008F65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2EB64-71D1-4DCD-A8C2-59D0DA44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F2951-0B9E-4A1E-8409-58525EA0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7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A2CFF9-4E85-40D6-A140-F881A700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7051E-9233-4E77-86C8-6B7FF5561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5A7D9-52E1-4C5B-80CF-945FAC93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1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3316-9411-410D-96F2-F2BC5546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209E4-229C-4B05-BD08-1528A5DC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E4597-FA2B-400C-A37F-9CFDA3543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E4981-0A01-4026-8BBC-B511B00C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6125-2530-4BEC-B001-D0CA3568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D1E9E-166F-4F90-98F8-E977FA55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17EF-FA30-4E5B-8469-32A69E33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EB669-2D31-46F3-93D1-E576E2B18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FAAE2-71C7-4AC1-A08C-A634DE76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0AC8D-547B-4677-9638-AF51BC61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EED23-92E3-415A-8E53-C8B6EBC4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924B2-954D-4AD3-B13D-B7F6AD63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2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4E613-D842-47E4-9759-3B524506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43113-EA51-47E8-981E-9F5D37953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6CC1-845E-4129-BB71-78BE96F2D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Wenqiang Gu | APS April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1F90-DEFD-49DE-831E-41E42198A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Wenqiang Gu | APS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2DE5-8E30-457C-830B-BCC2882B3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F092-9BD3-4068-AC52-741D208EB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9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5.png"/><Relationship Id="rId7" Type="http://schemas.openxmlformats.org/officeDocument/2006/relationships/image" Target="../media/image33.tmp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tmp"/><Relationship Id="rId7" Type="http://schemas.openxmlformats.org/officeDocument/2006/relationships/image" Target="../media/image42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mp"/><Relationship Id="rId5" Type="http://schemas.openxmlformats.org/officeDocument/2006/relationships/image" Target="../media/image40.tmp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hy.bnl.gov/twister/bee/set/protodune/gallery/event/list/" TargetMode="External"/><Relationship Id="rId3" Type="http://schemas.openxmlformats.org/officeDocument/2006/relationships/image" Target="../media/image44.tmp"/><Relationship Id="rId7" Type="http://schemas.openxmlformats.org/officeDocument/2006/relationships/hyperlink" Target="https://www.youtube.com/watch?v=gI-u6j_tp1I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5.tmp"/><Relationship Id="rId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0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8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7" Type="http://schemas.openxmlformats.org/officeDocument/2006/relationships/image" Target="../media/image56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mp"/><Relationship Id="rId5" Type="http://schemas.openxmlformats.org/officeDocument/2006/relationships/image" Target="../media/image54.tmp"/><Relationship Id="rId4" Type="http://schemas.openxmlformats.org/officeDocument/2006/relationships/image" Target="../media/image45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m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2.png"/><Relationship Id="rId7" Type="http://schemas.openxmlformats.org/officeDocument/2006/relationships/image" Target="../media/image26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6EDEFB-1D1A-4A1F-91F8-BEF14A7D8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Signal Processing in the ProtoDUNE-SP LArTPC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DA2CDB6-2886-4960-9103-793EF2F3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5548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cs typeface="+mn-ea"/>
                <a:sym typeface="+mn-lt"/>
              </a:rPr>
              <a:t>Wenqiang Gu</a:t>
            </a:r>
          </a:p>
          <a:p>
            <a:r>
              <a:rPr lang="en-US" dirty="0">
                <a:cs typeface="+mn-ea"/>
                <a:sym typeface="+mn-lt"/>
              </a:rPr>
              <a:t>Brookhaven National Laboratory</a:t>
            </a:r>
          </a:p>
          <a:p>
            <a:endParaRPr lang="en-US" dirty="0">
              <a:cs typeface="+mn-ea"/>
              <a:sym typeface="+mn-lt"/>
            </a:endParaRPr>
          </a:p>
          <a:p>
            <a:endParaRPr lang="en-US" dirty="0">
              <a:cs typeface="+mn-ea"/>
              <a:sym typeface="+mn-lt"/>
            </a:endParaRPr>
          </a:p>
          <a:p>
            <a:r>
              <a:rPr lang="en-US" i="1" dirty="0">
                <a:cs typeface="+mn-ea"/>
                <a:sym typeface="+mn-lt"/>
              </a:rPr>
              <a:t>For the DUNE collaboration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1817B-B591-4111-A366-18D44015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1C163-CA04-43D7-B92E-04BC1236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" y="23813"/>
            <a:ext cx="3296849" cy="120717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5A12715B-6DF4-4D96-80FF-0BD6643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20" y="69216"/>
            <a:ext cx="4265707" cy="7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9DCA-2672-4EBA-9BCA-345DC77D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response: </a:t>
            </a:r>
            <a:r>
              <a:rPr lang="en-US" b="1" i="1" dirty="0"/>
              <a:t>Garfield</a:t>
            </a:r>
            <a:r>
              <a:rPr lang="en-US" dirty="0"/>
              <a:t> drift simulation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676ED2D-76EF-4064-B02F-50166F4B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2D06-1C5F-4E02-A776-66693431C43D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544B4317-D267-41E8-A02C-9629CC0E88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66" y="2126539"/>
            <a:ext cx="4208734" cy="3116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4E89FC-CFFD-40CF-87A7-00B1C74CF3F5}"/>
                  </a:ext>
                </a:extLst>
              </p:cNvPr>
              <p:cNvSpPr txBox="1"/>
              <p:nvPr/>
            </p:nvSpPr>
            <p:spPr>
              <a:xfrm>
                <a:off x="7180692" y="5375109"/>
                <a:ext cx="47505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Central wire field response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sz="2000" dirty="0"/>
                  <a:t> electronics response (preamp etc.)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4E89FC-CFFD-40CF-87A7-00B1C74C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92" y="5375109"/>
                <a:ext cx="4750501" cy="1015663"/>
              </a:xfrm>
              <a:prstGeom prst="rect">
                <a:avLst/>
              </a:prstGeom>
              <a:blipFill>
                <a:blip r:embed="rId4"/>
                <a:stretch>
                  <a:fillRect l="-1155" t="-3614" r="-1926" b="-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E4BA5B9-F518-4694-ABE3-851D2047E862}"/>
              </a:ext>
            </a:extLst>
          </p:cNvPr>
          <p:cNvSpPr txBox="1"/>
          <p:nvPr/>
        </p:nvSpPr>
        <p:spPr>
          <a:xfrm>
            <a:off x="9572623" y="2486023"/>
            <a:ext cx="16001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Kernel in signal processing</a:t>
            </a:r>
          </a:p>
        </p:txBody>
      </p:sp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6D3E73B8-57E8-4654-9DA3-3F9783EC1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248493"/>
              </p:ext>
            </p:extLst>
          </p:nvPr>
        </p:nvGraphicFramePr>
        <p:xfrm>
          <a:off x="7514191" y="6044906"/>
          <a:ext cx="2638110" cy="6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5" imgW="1612800" imgH="380880" progId="Equation.DSMT4">
                  <p:embed/>
                </p:oleObj>
              </mc:Choice>
              <mc:Fallback>
                <p:oleObj name="Equation" r:id="rId5" imgW="1612800" imgH="380880" progId="Equation.DSMT4">
                  <p:embed/>
                  <p:pic>
                    <p:nvPicPr>
                      <p:cNvPr id="16" name="Content Placeholder 4">
                        <a:extLst>
                          <a:ext uri="{FF2B5EF4-FFF2-40B4-BE49-F238E27FC236}">
                            <a16:creationId xmlns:a16="http://schemas.microsoft.com/office/drawing/2014/main" id="{AC9F58B8-9B76-4DC0-9341-CA62EBA89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4191" y="6044906"/>
                        <a:ext cx="2638110" cy="622887"/>
                      </a:xfrm>
                      <a:prstGeom prst="rect">
                        <a:avLst/>
                      </a:prstGeom>
                      <a:noFill/>
                      <a:ln w="317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2119EA-BED7-4C86-886B-FB6F51D146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"/>
          <a:stretch/>
        </p:blipFill>
        <p:spPr>
          <a:xfrm>
            <a:off x="639548" y="2565240"/>
            <a:ext cx="5429504" cy="3576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2D33A3-7FF9-4A12-B23C-B3373CD2297E}"/>
                  </a:ext>
                </a:extLst>
              </p:cNvPr>
              <p:cNvSpPr/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Ramo’s</a:t>
                </a:r>
                <a:r>
                  <a:rPr lang="en-US" i="1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 theorem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2D33A3-7FF9-4A12-B23C-B3373CD22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blipFill>
                <a:blip r:embed="rId8"/>
                <a:stretch>
                  <a:fillRect l="-1896" t="-3509"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77C12-FFC1-49C2-9BC7-1D005FC2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FE138E-F17F-479E-81D0-98B40F93E245}"/>
              </a:ext>
            </a:extLst>
          </p:cNvPr>
          <p:cNvSpPr txBox="1"/>
          <p:nvPr/>
        </p:nvSpPr>
        <p:spPr>
          <a:xfrm>
            <a:off x="4930219" y="5486400"/>
            <a:ext cx="320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4C65F9-05BC-48E2-8432-7F2D50635965}"/>
              </a:ext>
            </a:extLst>
          </p:cNvPr>
          <p:cNvSpPr txBox="1"/>
          <p:nvPr/>
        </p:nvSpPr>
        <p:spPr>
          <a:xfrm flipH="1">
            <a:off x="7924975" y="2688109"/>
            <a:ext cx="55144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W-wire</a:t>
            </a:r>
          </a:p>
        </p:txBody>
      </p:sp>
    </p:spTree>
    <p:extLst>
      <p:ext uri="{BB962C8B-B14F-4D97-AF65-F5344CB8AC3E}">
        <p14:creationId xmlns:p14="http://schemas.microsoft.com/office/powerpoint/2010/main" val="76662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CB746-59F7-4DCE-8CAE-8E7E7CF9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Induction:</a:t>
            </a:r>
            <a:r>
              <a:rPr lang="en-US" dirty="0">
                <a:sym typeface="Wingdings" panose="05000000000000000000" pitchFamily="2" charset="2"/>
              </a:rPr>
              <a:t> 2-D deconvolution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C7B86-3BA8-4BCC-A7C3-E6BD03BA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939666"/>
          </a:xfrm>
        </p:spPr>
        <p:txBody>
          <a:bodyPr/>
          <a:lstStyle/>
          <a:p>
            <a:r>
              <a:rPr lang="en-US" dirty="0"/>
              <a:t>It is natural to include the </a:t>
            </a:r>
            <a:r>
              <a:rPr lang="en-US" b="1" dirty="0"/>
              <a:t>long-range induction </a:t>
            </a:r>
            <a:r>
              <a:rPr lang="en-US" dirty="0"/>
              <a:t>effect in  the deconvolution kernel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0696-0ACE-4EFD-935A-4532D39F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/>
              <p:nvPr/>
            </p:nvSpPr>
            <p:spPr bwMode="auto">
              <a:xfrm>
                <a:off x="1099457" y="2623886"/>
                <a:ext cx="6806487" cy="196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)+...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9457" y="2623886"/>
                <a:ext cx="6806487" cy="1961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8D9409-8A9B-41A1-8D10-D8B7085BE98D}"/>
              </a:ext>
            </a:extLst>
          </p:cNvPr>
          <p:cNvSpPr txBox="1">
            <a:spLocks/>
          </p:cNvSpPr>
          <p:nvPr/>
        </p:nvSpPr>
        <p:spPr>
          <a:xfrm>
            <a:off x="838200" y="4979959"/>
            <a:ext cx="10515600" cy="939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“2D” deconvolution (time + wire direction): M(t) -&gt; S(t) through FFT</a:t>
            </a:r>
          </a:p>
          <a:p>
            <a:r>
              <a:rPr lang="en-US" dirty="0"/>
              <a:t>Equivalently, recover ionization charges from induced current from all wires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/>
              <p:nvPr/>
            </p:nvSpPr>
            <p:spPr>
              <a:xfrm>
                <a:off x="3753433" y="3421106"/>
                <a:ext cx="1658117" cy="366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t: time,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/>
                  <a:t>: wire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433" y="3421106"/>
                <a:ext cx="1658117" cy="366647"/>
              </a:xfrm>
              <a:prstGeom prst="rect">
                <a:avLst/>
              </a:prstGeom>
              <a:blipFill>
                <a:blip r:embed="rId3"/>
                <a:stretch>
                  <a:fillRect l="-3309" t="-8333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72C3EB5-C7F8-47C9-B4C4-053B3DE1FA66}"/>
              </a:ext>
            </a:extLst>
          </p:cNvPr>
          <p:cNvSpPr/>
          <p:nvPr/>
        </p:nvSpPr>
        <p:spPr>
          <a:xfrm>
            <a:off x="6096000" y="63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Ionization Electron Signal Processing in Single Phase </a:t>
            </a:r>
            <a:r>
              <a:rPr lang="en-US" b="1" dirty="0" err="1"/>
              <a:t>LArTPCs</a:t>
            </a:r>
            <a:r>
              <a:rPr lang="en-US" b="1" dirty="0"/>
              <a:t> I.</a:t>
            </a:r>
          </a:p>
          <a:p>
            <a:r>
              <a:rPr lang="en-US" i="1" dirty="0"/>
              <a:t>JINST 13 P07006 (2018)</a:t>
            </a:r>
            <a:endParaRPr lang="en-US" b="1" i="1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1818D2-A759-4A38-83E3-14666CAEFB0C}"/>
              </a:ext>
            </a:extLst>
          </p:cNvPr>
          <p:cNvSpPr/>
          <p:nvPr/>
        </p:nvSpPr>
        <p:spPr>
          <a:xfrm rot="5400000">
            <a:off x="3211205" y="3371704"/>
            <a:ext cx="619003" cy="46545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02C48-D069-49CD-ADE4-95BCF9F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CEBAE-21C9-4C37-8B6E-E24D3D1FA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6" b="67140"/>
          <a:stretch/>
        </p:blipFill>
        <p:spPr>
          <a:xfrm>
            <a:off x="8234792" y="2214334"/>
            <a:ext cx="3315311" cy="2682139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C4C49A-1266-4E9C-9FC6-38C750023D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25" b="70967"/>
          <a:stretch/>
        </p:blipFill>
        <p:spPr>
          <a:xfrm>
            <a:off x="7781158" y="2214334"/>
            <a:ext cx="480444" cy="23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4E8-2841-458C-8116-646922DB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Signal Processing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+mn-ea"/>
                    <a:sym typeface="+mn-lt"/>
                  </a:rPr>
                  <a:t>Bipolar signal deconvolved into an unipolar charge distribution</a:t>
                </a:r>
              </a:p>
              <a:p>
                <a:r>
                  <a:rPr lang="en-US" dirty="0">
                    <a:cs typeface="+mn-ea"/>
                    <a:sym typeface="+mn-lt"/>
                  </a:rPr>
                  <a:t>Long tracks in drift direction are obscure in the induction waveform</a:t>
                </a:r>
              </a:p>
              <a:p>
                <a:pPr lvl="1"/>
                <a:r>
                  <a:rPr lang="en-US" dirty="0">
                    <a:cs typeface="+mn-ea"/>
                    <a:sym typeface="+mn-lt"/>
                  </a:rPr>
                  <a:t>cancellation of successive bipolar signals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⇒</m:t>
                    </m:r>
                  </m:oMath>
                </a14:m>
                <a:r>
                  <a:rPr lang="en-US" dirty="0">
                    <a:cs typeface="+mn-ea"/>
                    <a:sym typeface="+mn-lt"/>
                  </a:rPr>
                  <a:t>   </a:t>
                </a:r>
                <a:r>
                  <a:rPr lang="en-US" b="1" dirty="0">
                    <a:cs typeface="+mn-ea"/>
                    <a:sym typeface="+mn-lt"/>
                  </a:rPr>
                  <a:t>recovered via the 2D deconvolution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  <a:blipFill>
                <a:blip r:embed="rId2"/>
                <a:stretch>
                  <a:fillRect l="-1043" t="-4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DCE67-8724-41EA-B98C-CCD47281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0D6F2-FD4C-47CE-878D-6C3F5AAF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B6AC-5782-482B-B0CB-F70F56FCF9E2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457430"/>
            <a:ext cx="2871438" cy="3066753"/>
            <a:chOff x="3556" y="1444818"/>
            <a:chExt cx="4417597" cy="4718081"/>
          </a:xfrm>
        </p:grpSpPr>
        <p:pic>
          <p:nvPicPr>
            <p:cNvPr id="7" name="Picture 6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A71354C-411F-4346-8AA8-BB6E3DED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48" y="1886585"/>
              <a:ext cx="3965505" cy="4276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5D64F-F5E8-4F81-878D-5F6FC380B77F}"/>
                </a:ext>
              </a:extLst>
            </p:cNvPr>
            <p:cNvSpPr txBox="1"/>
            <p:nvPr/>
          </p:nvSpPr>
          <p:spPr>
            <a:xfrm>
              <a:off x="981614" y="1444818"/>
              <a:ext cx="3311415" cy="56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After Noise Filtering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3480BA-78E8-4414-ADE1-4A8B12D44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409" y="1962201"/>
              <a:ext cx="7367" cy="3846336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/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Time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1600" dirty="0"/>
                    <a:t>s]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blipFill>
                  <a:blip r:embed="rId4"/>
                  <a:stretch>
                    <a:fillRect l="-5357" r="-21429" b="-31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EC863-7AE7-4B2E-8709-3DC182956CB3}"/>
                </a:ext>
              </a:extLst>
            </p:cNvPr>
            <p:cNvSpPr txBox="1"/>
            <p:nvPr/>
          </p:nvSpPr>
          <p:spPr>
            <a:xfrm>
              <a:off x="2201880" y="4721276"/>
              <a:ext cx="2091149" cy="8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50"/>
                  </a:solidFill>
                </a:rPr>
                <a:t>Topology dependence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9F6488-8EAA-4571-89E4-C321C09F15C8}"/>
                </a:ext>
              </a:extLst>
            </p:cNvPr>
            <p:cNvCxnSpPr/>
            <p:nvPr/>
          </p:nvCxnSpPr>
          <p:spPr>
            <a:xfrm flipH="1" flipV="1">
              <a:off x="2386704" y="4024742"/>
              <a:ext cx="250618" cy="62769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2171AB-B9C1-41E3-A7BD-F630D214D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0433" y="4338589"/>
              <a:ext cx="821031" cy="70585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226AD9-389D-410F-9844-752FC2C93479}"/>
                </a:ext>
              </a:extLst>
            </p:cNvPr>
            <p:cNvSpPr/>
            <p:nvPr/>
          </p:nvSpPr>
          <p:spPr>
            <a:xfrm>
              <a:off x="1165854" y="2121238"/>
              <a:ext cx="999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DA57DB-68E8-46C2-940D-D4BE08E894B8}"/>
              </a:ext>
            </a:extLst>
          </p:cNvPr>
          <p:cNvGrpSpPr>
            <a:grpSpLocks noChangeAspect="1"/>
          </p:cNvGrpSpPr>
          <p:nvPr/>
        </p:nvGrpSpPr>
        <p:grpSpPr>
          <a:xfrm>
            <a:off x="4216160" y="1457430"/>
            <a:ext cx="2699945" cy="3080127"/>
            <a:chOff x="4360013" y="1207138"/>
            <a:chExt cx="4176693" cy="47648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58C7C1-4FD9-44AA-A79E-0BBE389BBB93}"/>
                </a:ext>
              </a:extLst>
            </p:cNvPr>
            <p:cNvGrpSpPr/>
            <p:nvPr/>
          </p:nvGrpSpPr>
          <p:grpSpPr>
            <a:xfrm>
              <a:off x="4360013" y="1207138"/>
              <a:ext cx="4176693" cy="4764815"/>
              <a:chOff x="4601584" y="1398084"/>
              <a:chExt cx="4176693" cy="4764815"/>
            </a:xfrm>
          </p:grpSpPr>
          <p:pic>
            <p:nvPicPr>
              <p:cNvPr id="18" name="Content Placeholder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9A3052F6-5A64-4EFA-BE42-F8E398E13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584" y="1811561"/>
                <a:ext cx="3965505" cy="435133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CDB5EAC-5B21-49BD-9316-5B854BE232F1}"/>
                  </a:ext>
                </a:extLst>
              </p:cNvPr>
              <p:cNvGrpSpPr/>
              <p:nvPr/>
            </p:nvGrpSpPr>
            <p:grpSpPr>
              <a:xfrm>
                <a:off x="4812772" y="1398084"/>
                <a:ext cx="3965505" cy="4410453"/>
                <a:chOff x="4812772" y="1398084"/>
                <a:chExt cx="3965505" cy="441045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011D5D-DF4E-402C-A560-27CA5F89BCA8}"/>
                    </a:ext>
                  </a:extLst>
                </p:cNvPr>
                <p:cNvSpPr txBox="1"/>
                <p:nvPr/>
              </p:nvSpPr>
              <p:spPr>
                <a:xfrm>
                  <a:off x="4812772" y="1398084"/>
                  <a:ext cx="3965505" cy="571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/>
                    <a:t>After 2-D Deconvolution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552F61E-2F56-4F62-AEF2-D5DAC95FA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529" y="1962201"/>
                  <a:ext cx="7367" cy="3846336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2AECE7-DBBB-4AAC-82F7-1A41B52FE7A6}"/>
                </a:ext>
              </a:extLst>
            </p:cNvPr>
            <p:cNvSpPr/>
            <p:nvPr/>
          </p:nvSpPr>
          <p:spPr>
            <a:xfrm>
              <a:off x="5097519" y="1895981"/>
              <a:ext cx="99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47BA7BF-86F5-48BA-9329-58F036050A2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73" y="1055025"/>
            <a:ext cx="3430450" cy="1721657"/>
          </a:xfrm>
          <a:prstGeom prst="rect">
            <a:avLst/>
          </a:prstGeom>
        </p:spPr>
      </p:pic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715C2E-2900-4FEA-864F-A0BE938BC07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66" y="2966322"/>
            <a:ext cx="3374065" cy="16727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6758F2-2E5F-4213-A5D6-284116D322B9}"/>
              </a:ext>
            </a:extLst>
          </p:cNvPr>
          <p:cNvSpPr>
            <a:spLocks/>
          </p:cNvSpPr>
          <p:nvPr/>
        </p:nvSpPr>
        <p:spPr>
          <a:xfrm>
            <a:off x="8596269" y="886649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061E6-8982-4FF7-A664-51D98B51AB58}"/>
              </a:ext>
            </a:extLst>
          </p:cNvPr>
          <p:cNvSpPr>
            <a:spLocks/>
          </p:cNvSpPr>
          <p:nvPr/>
        </p:nvSpPr>
        <p:spPr>
          <a:xfrm>
            <a:off x="8557914" y="2831887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/>
                  <a:t> Raw waveform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>
                    <a:solidFill>
                      <a:srgbClr val="FF0000"/>
                    </a:solidFill>
                  </a:rPr>
                  <a:t> Deconvolved signal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blipFill>
                <a:blip r:embed="rId8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65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C00D-D626-4D77-9713-5F22AA1F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Track Reconstruction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71B77-D74E-443E-BD02-47A9D7CC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13</a:t>
            </a:fld>
            <a:endParaRPr lang="en-US">
              <a:cs typeface="+mn-ea"/>
              <a:sym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577B9-1108-4E21-B55E-8CBEBE610403}"/>
              </a:ext>
            </a:extLst>
          </p:cNvPr>
          <p:cNvPicPr/>
          <p:nvPr/>
        </p:nvPicPr>
        <p:blipFill rotWithShape="1">
          <a:blip r:embed="rId2"/>
          <a:srcRect l="16741" t="22419" r="2841"/>
          <a:stretch/>
        </p:blipFill>
        <p:spPr>
          <a:xfrm>
            <a:off x="513512" y="1972061"/>
            <a:ext cx="2812148" cy="2848439"/>
          </a:xfrm>
          <a:prstGeom prst="rect">
            <a:avLst/>
          </a:prstGeom>
          <a:ln>
            <a:noFill/>
          </a:ln>
        </p:spPr>
      </p:pic>
      <p:sp>
        <p:nvSpPr>
          <p:cNvPr id="15" name="TextShape 3">
            <a:extLst>
              <a:ext uri="{FF2B5EF4-FFF2-40B4-BE49-F238E27FC236}">
                <a16:creationId xmlns:a16="http://schemas.microsoft.com/office/drawing/2014/main" id="{85A08D51-F53A-4D54-957D-698A7C2EC2F8}"/>
              </a:ext>
            </a:extLst>
          </p:cNvPr>
          <p:cNvSpPr txBox="1"/>
          <p:nvPr/>
        </p:nvSpPr>
        <p:spPr>
          <a:xfrm>
            <a:off x="434305" y="1972061"/>
            <a:ext cx="1147656" cy="325229"/>
          </a:xfrm>
          <a:prstGeom prst="rect">
            <a:avLst/>
          </a:prstGeom>
          <a:noFill/>
          <a:ln>
            <a:noFill/>
          </a:ln>
        </p:spPr>
        <p:txBody>
          <a:bodyPr lIns="81612" tIns="40806" rIns="81612" bIns="40806"/>
          <a:lstStyle/>
          <a:p>
            <a:pPr algn="ctr">
              <a:lnSpc>
                <a:spcPct val="100000"/>
              </a:lnSpc>
            </a:pPr>
            <a:r>
              <a:rPr lang="en-US" sz="1451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Arial"/>
              </a:rPr>
              <a:t>3D view</a:t>
            </a:r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" name="Picture 15" descr="A picture containing table, indoor&#10;&#10;Description generated with high confidence">
            <a:extLst>
              <a:ext uri="{FF2B5EF4-FFF2-40B4-BE49-F238E27FC236}">
                <a16:creationId xmlns:a16="http://schemas.microsoft.com/office/drawing/2014/main" id="{B1611BB2-F11E-4C9F-8CA8-80A9C9790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2" y="1474141"/>
            <a:ext cx="4643438" cy="24173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36222D-6A57-4AE5-AA89-A5DEC1791F8A}"/>
              </a:ext>
            </a:extLst>
          </p:cNvPr>
          <p:cNvSpPr txBox="1"/>
          <p:nvPr/>
        </p:nvSpPr>
        <p:spPr>
          <a:xfrm>
            <a:off x="6538786" y="1602729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Collection plane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94B241-D98E-485A-A7F1-23431D94D7B8}"/>
                  </a:ext>
                </a:extLst>
              </p:cNvPr>
              <p:cNvSpPr txBox="1"/>
              <p:nvPr/>
            </p:nvSpPr>
            <p:spPr>
              <a:xfrm rot="16200000">
                <a:off x="5740564" y="2458817"/>
                <a:ext cx="1143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Time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/>
                  <a:t>s]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94B241-D98E-485A-A7F1-23431D94D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40564" y="2458817"/>
                <a:ext cx="1143000" cy="369332"/>
              </a:xfrm>
              <a:prstGeom prst="rect">
                <a:avLst/>
              </a:prstGeom>
              <a:blipFill>
                <a:blip r:embed="rId4"/>
                <a:stretch>
                  <a:fillRect l="-8197" r="-24590" b="-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CAEB3AC-C2B2-49EC-A663-0F0C62A3D4F9}"/>
              </a:ext>
            </a:extLst>
          </p:cNvPr>
          <p:cNvSpPr txBox="1"/>
          <p:nvPr/>
        </p:nvSpPr>
        <p:spPr>
          <a:xfrm>
            <a:off x="8117554" y="3694601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Wire No.</a:t>
            </a:r>
          </a:p>
        </p:txBody>
      </p:sp>
      <p:pic>
        <p:nvPicPr>
          <p:cNvPr id="21" name="Picture 20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0E2D3ED-492A-4AF0-9FE5-221146687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21" y="4504434"/>
            <a:ext cx="4800600" cy="17967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4CF3AF-64A9-4A37-B2C9-55B3D4B33E0C}"/>
              </a:ext>
            </a:extLst>
          </p:cNvPr>
          <p:cNvSpPr txBox="1"/>
          <p:nvPr/>
        </p:nvSpPr>
        <p:spPr>
          <a:xfrm>
            <a:off x="6556020" y="4545074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Induction U plane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A5B6F4-327C-4EAB-85FC-DC07BF95BAF6}"/>
              </a:ext>
            </a:extLst>
          </p:cNvPr>
          <p:cNvSpPr txBox="1"/>
          <p:nvPr/>
        </p:nvSpPr>
        <p:spPr>
          <a:xfrm>
            <a:off x="8116802" y="6210991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Wire No.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9DB021-7806-479C-A2FC-74827628B56B}"/>
                  </a:ext>
                </a:extLst>
              </p:cNvPr>
              <p:cNvSpPr txBox="1"/>
              <p:nvPr/>
            </p:nvSpPr>
            <p:spPr>
              <a:xfrm rot="16200000">
                <a:off x="5709166" y="5098211"/>
                <a:ext cx="1143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Time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/>
                  <a:t>s]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9DB021-7806-479C-A2FC-74827628B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09166" y="5098211"/>
                <a:ext cx="1143000" cy="369332"/>
              </a:xfrm>
              <a:prstGeom prst="rect">
                <a:avLst/>
              </a:prstGeom>
              <a:blipFill>
                <a:blip r:embed="rId6"/>
                <a:stretch>
                  <a:fillRect l="-8197" r="-24590" b="-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AED60E34-2E10-4B38-9597-545A0B784D78}"/>
              </a:ext>
            </a:extLst>
          </p:cNvPr>
          <p:cNvSpPr/>
          <p:nvPr/>
        </p:nvSpPr>
        <p:spPr>
          <a:xfrm>
            <a:off x="1126562" y="2881036"/>
            <a:ext cx="728662" cy="79549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AE51EA-8F29-4346-A20E-7FFD3FD15BC6}"/>
              </a:ext>
            </a:extLst>
          </p:cNvPr>
          <p:cNvSpPr/>
          <p:nvPr/>
        </p:nvSpPr>
        <p:spPr>
          <a:xfrm>
            <a:off x="434305" y="5101873"/>
            <a:ext cx="3403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spc="-1" dirty="0">
                <a:uFill>
                  <a:solidFill>
                    <a:srgbClr val="FFFFFF"/>
                  </a:solidFill>
                </a:uFill>
                <a:ea typeface="Arial"/>
              </a:rPr>
              <a:t>2 EM showers and a pion interaction with 4 outgoing particles</a:t>
            </a:r>
            <a:endParaRPr lang="en-US" sz="2400" b="1" i="1" dirty="0"/>
          </a:p>
        </p:txBody>
      </p:sp>
      <p:sp>
        <p:nvSpPr>
          <p:cNvPr id="48" name="Plus Sign 47">
            <a:extLst>
              <a:ext uri="{FF2B5EF4-FFF2-40B4-BE49-F238E27FC236}">
                <a16:creationId xmlns:a16="http://schemas.microsoft.com/office/drawing/2014/main" id="{D7BC44C5-7249-4B79-89DB-5D30FB225FA2}"/>
              </a:ext>
            </a:extLst>
          </p:cNvPr>
          <p:cNvSpPr/>
          <p:nvPr/>
        </p:nvSpPr>
        <p:spPr>
          <a:xfrm>
            <a:off x="8340230" y="3986207"/>
            <a:ext cx="540740" cy="558867"/>
          </a:xfrm>
          <a:prstGeom prst="mathPlus">
            <a:avLst>
              <a:gd name="adj1" fmla="val 1600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Striped Right 52">
            <a:extLst>
              <a:ext uri="{FF2B5EF4-FFF2-40B4-BE49-F238E27FC236}">
                <a16:creationId xmlns:a16="http://schemas.microsoft.com/office/drawing/2014/main" id="{9989CF0D-D913-47AF-B71B-51FB8970FB2C}"/>
              </a:ext>
            </a:extLst>
          </p:cNvPr>
          <p:cNvSpPr/>
          <p:nvPr/>
        </p:nvSpPr>
        <p:spPr>
          <a:xfrm flipH="1">
            <a:off x="4147186" y="3948682"/>
            <a:ext cx="1070876" cy="715865"/>
          </a:xfrm>
          <a:prstGeom prst="stripedRightArrow">
            <a:avLst>
              <a:gd name="adj1" fmla="val 50000"/>
              <a:gd name="adj2" fmla="val 470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588B75-70FB-449E-95F4-35F6F9A7FC42}"/>
              </a:ext>
            </a:extLst>
          </p:cNvPr>
          <p:cNvSpPr txBox="1"/>
          <p:nvPr/>
        </p:nvSpPr>
        <p:spPr>
          <a:xfrm>
            <a:off x="3543139" y="2679194"/>
            <a:ext cx="260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Three-plane “matching” solves the degeneracies inherent from wire readout ambiguity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1CD3-899B-4CA9-BB46-98A1646F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EB30E-30A6-4A75-99B9-11035DA7342E}"/>
              </a:ext>
            </a:extLst>
          </p:cNvPr>
          <p:cNvSpPr txBox="1"/>
          <p:nvPr/>
        </p:nvSpPr>
        <p:spPr>
          <a:xfrm>
            <a:off x="7975601" y="39307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Video</a:t>
            </a:r>
            <a:r>
              <a:rPr lang="en-US" dirty="0"/>
              <a:t> | </a:t>
            </a:r>
            <a:r>
              <a:rPr lang="en-US" dirty="0">
                <a:hlinkClick r:id="rId8"/>
              </a:rPr>
              <a:t>Online gallery</a:t>
            </a:r>
            <a:r>
              <a:rPr lang="en-US" dirty="0"/>
              <a:t> by Chao Zhang (BNL)</a:t>
            </a:r>
          </a:p>
        </p:txBody>
      </p:sp>
    </p:spTree>
    <p:extLst>
      <p:ext uri="{BB962C8B-B14F-4D97-AF65-F5344CB8AC3E}">
        <p14:creationId xmlns:p14="http://schemas.microsoft.com/office/powerpoint/2010/main" val="2708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5570-0395-4ABB-ACD8-1AB5F7B1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592A-F877-4681-B2B6-7B2B9A73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51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+mn-ea"/>
                <a:sym typeface="+mn-lt"/>
              </a:rPr>
              <a:t>ProtoDUNE-SP has been successfully operated since late 2018</a:t>
            </a:r>
          </a:p>
          <a:p>
            <a:pPr lvl="1"/>
            <a:r>
              <a:rPr lang="en-US" dirty="0">
                <a:cs typeface="+mn-ea"/>
                <a:sym typeface="+mn-lt"/>
              </a:rPr>
              <a:t>Full-scale component design of the DUNE FD </a:t>
            </a:r>
          </a:p>
          <a:p>
            <a:pPr lvl="1"/>
            <a:endParaRPr lang="en-US" dirty="0">
              <a:cs typeface="+mn-ea"/>
              <a:sym typeface="+mn-lt"/>
            </a:endParaRPr>
          </a:p>
          <a:p>
            <a:r>
              <a:rPr lang="en-US" dirty="0">
                <a:cs typeface="+mn-ea"/>
                <a:sym typeface="+mn-lt"/>
              </a:rPr>
              <a:t>The “2D” signal processing technique has been developed and successfully applied to the wire readouts</a:t>
            </a:r>
          </a:p>
          <a:p>
            <a:pPr lvl="1"/>
            <a:r>
              <a:rPr lang="en-US" dirty="0">
                <a:cs typeface="+mn-ea"/>
                <a:sym typeface="+mn-lt"/>
              </a:rPr>
              <a:t>High-quality noise filtering</a:t>
            </a:r>
          </a:p>
          <a:p>
            <a:pPr lvl="1"/>
            <a:r>
              <a:rPr lang="en-US" dirty="0">
                <a:cs typeface="+mn-ea"/>
                <a:sym typeface="+mn-lt"/>
              </a:rPr>
              <a:t>Field response kernel: </a:t>
            </a:r>
            <a:r>
              <a:rPr lang="en-US" b="1" i="1" dirty="0">
                <a:cs typeface="+mn-ea"/>
                <a:sym typeface="+mn-lt"/>
              </a:rPr>
              <a:t>Garfield</a:t>
            </a:r>
            <a:r>
              <a:rPr lang="en-US" dirty="0">
                <a:cs typeface="+mn-ea"/>
                <a:sym typeface="+mn-lt"/>
              </a:rPr>
              <a:t> electron drift simulation</a:t>
            </a:r>
          </a:p>
          <a:p>
            <a:pPr lvl="1"/>
            <a:r>
              <a:rPr lang="en-US" dirty="0">
                <a:cs typeface="+mn-ea"/>
                <a:sym typeface="+mn-lt"/>
              </a:rPr>
              <a:t>Long-range induction handled in the deconvolution</a:t>
            </a:r>
          </a:p>
          <a:p>
            <a:pPr lvl="1"/>
            <a:endParaRPr lang="en-US" dirty="0">
              <a:cs typeface="+mn-ea"/>
              <a:sym typeface="+mn-lt"/>
            </a:endParaRPr>
          </a:p>
          <a:p>
            <a:r>
              <a:rPr lang="en-US" dirty="0">
                <a:cs typeface="+mn-ea"/>
                <a:sym typeface="+mn-lt"/>
              </a:rPr>
              <a:t>High-performance signal processing is essential to the downstream event reconstruction and physics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9BF9-CB53-44D6-AB37-13ED78E9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14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0E1F9-9DDE-4784-925A-594AAAC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5672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20905C-8E49-462B-9D48-5DF0E899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0CB700-5AE5-4AE0-9ACB-B1375789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D2F52-E9C8-4C48-A271-F4A01C04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05950F-6DE1-4C40-9489-E3E8311B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404538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als and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n-lt"/>
                <a:ea typeface="+mn-ea"/>
                <a:cs typeface="+mn-ea"/>
                <a:sym typeface="+mn-lt"/>
              </a:rPr>
              <a:t>Goals and challenges</a:t>
            </a:r>
          </a:p>
        </p:txBody>
      </p:sp>
      <p:sp>
        <p:nvSpPr>
          <p:cNvPr id="77" name="ProtoDUNE-SP goals:…"/>
          <p:cNvSpPr txBox="1">
            <a:spLocks noGrp="1"/>
          </p:cNvSpPr>
          <p:nvPr>
            <p:ph type="body" idx="1"/>
          </p:nvPr>
        </p:nvSpPr>
        <p:spPr>
          <a:xfrm>
            <a:off x="638175" y="1356630"/>
            <a:ext cx="10715625" cy="446484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sz="2400" dirty="0">
                <a:cs typeface="+mn-ea"/>
                <a:sym typeface="+mn-lt"/>
              </a:rPr>
              <a:t>ProtoDUNE-SP goals:</a:t>
            </a:r>
          </a:p>
          <a:p>
            <a:r>
              <a:rPr sz="2400" dirty="0">
                <a:cs typeface="+mn-ea"/>
                <a:sym typeface="+mn-lt"/>
              </a:rPr>
              <a:t>- Validate the prototype production and installation procedures</a:t>
            </a:r>
            <a:br>
              <a:rPr sz="2400" dirty="0">
                <a:cs typeface="+mn-ea"/>
                <a:sym typeface="+mn-lt"/>
              </a:rPr>
            </a:br>
            <a:r>
              <a:rPr sz="2400" dirty="0">
                <a:cs typeface="+mn-ea"/>
                <a:sym typeface="+mn-lt"/>
              </a:rPr>
              <a:t>- Confirmation of the design and suggest improvements</a:t>
            </a:r>
          </a:p>
          <a:p>
            <a:r>
              <a:rPr sz="2400" dirty="0">
                <a:cs typeface="+mn-ea"/>
                <a:sym typeface="+mn-lt"/>
              </a:rPr>
              <a:t>- Test-beam data to calibrate the detector response to different particle species and to measure argon-hadrons cross sections</a:t>
            </a:r>
            <a:br>
              <a:rPr sz="2400" dirty="0">
                <a:cs typeface="+mn-ea"/>
                <a:sym typeface="+mn-lt"/>
              </a:rPr>
            </a:br>
            <a:r>
              <a:rPr sz="2400" dirty="0">
                <a:cs typeface="+mn-ea"/>
                <a:sym typeface="+mn-lt"/>
              </a:rPr>
              <a:t>- Demonstration of the long term stability of the detector</a:t>
            </a:r>
          </a:p>
          <a:p>
            <a:pPr>
              <a:defRPr b="1"/>
            </a:pPr>
            <a:r>
              <a:rPr sz="2400" dirty="0">
                <a:cs typeface="+mn-ea"/>
                <a:sym typeface="+mn-lt"/>
              </a:rPr>
              <a:t>Challenges (not exhaustive list):</a:t>
            </a:r>
          </a:p>
          <a:p>
            <a:r>
              <a:rPr sz="2400" dirty="0">
                <a:cs typeface="+mn-ea"/>
                <a:sym typeface="+mn-lt"/>
              </a:rPr>
              <a:t>- Size and modularity: all components full size for DUNE-SP</a:t>
            </a:r>
          </a:p>
          <a:p>
            <a:r>
              <a:rPr sz="2400" dirty="0">
                <a:cs typeface="+mn-ea"/>
                <a:sym typeface="+mn-lt"/>
              </a:rPr>
              <a:t>- Cryostat: warm structure, passive insulation, LNG technology</a:t>
            </a:r>
          </a:p>
          <a:p>
            <a:r>
              <a:rPr sz="2400" dirty="0">
                <a:cs typeface="+mn-ea"/>
                <a:sym typeface="+mn-lt"/>
              </a:rPr>
              <a:t>- Purity: non-</a:t>
            </a:r>
            <a:r>
              <a:rPr sz="2400" dirty="0" err="1">
                <a:cs typeface="+mn-ea"/>
                <a:sym typeface="+mn-lt"/>
              </a:rPr>
              <a:t>evacuable</a:t>
            </a:r>
            <a:r>
              <a:rPr sz="2400" dirty="0">
                <a:cs typeface="+mn-ea"/>
                <a:sym typeface="+mn-lt"/>
              </a:rPr>
              <a:t> volume, piston purge, purification, … </a:t>
            </a:r>
          </a:p>
          <a:p>
            <a:r>
              <a:rPr sz="2400" dirty="0">
                <a:cs typeface="+mn-ea"/>
                <a:sym typeface="+mn-lt"/>
              </a:rPr>
              <a:t>- HV: highest voltage TPC ever operated, resistive cathode</a:t>
            </a:r>
          </a:p>
          <a:p>
            <a:r>
              <a:rPr sz="2400" dirty="0">
                <a:cs typeface="+mn-ea"/>
                <a:sym typeface="+mn-lt"/>
              </a:rPr>
              <a:t>- Stability: light scintillation, HV, purity, cold electronics, …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01894" y="6492875"/>
            <a:ext cx="1334506" cy="32940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+mn-ea"/>
                <a:sym typeface="+mn-lt"/>
              </a:rPr>
              <a:t>16</a:t>
            </a:fld>
            <a:endParaRPr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3769-C02B-421E-9CB8-A5927A68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(1D) Signal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A94C3-5FE0-4C65-A2C3-D4889C07E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5554" y="1825625"/>
                <a:ext cx="5728246" cy="4351338"/>
              </a:xfrm>
            </p:spPr>
            <p:txBody>
              <a:bodyPr/>
              <a:lstStyle/>
              <a:p>
                <a:r>
                  <a:rPr lang="en-US" dirty="0"/>
                  <a:t>Principal method to extract wire charge S(t) is deconvolution</a:t>
                </a:r>
              </a:p>
              <a:p>
                <a:r>
                  <a:rPr lang="en-US" dirty="0"/>
                  <a:t>By given a response function R(t), signal S(t) can be easily derived via </a:t>
                </a:r>
                <a:r>
                  <a:rPr lang="en-US" i="1" dirty="0">
                    <a:solidFill>
                      <a:srgbClr val="0070C0"/>
                    </a:solidFill>
                  </a:rPr>
                  <a:t>Fourier transform</a:t>
                </a:r>
              </a:p>
              <a:p>
                <a:r>
                  <a:rPr lang="en-US" dirty="0"/>
                  <a:t>A filter function F(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introduced to suppress the big fluctuation after deconvolution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A94C3-5FE0-4C65-A2C3-D4889C07E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5554" y="1825625"/>
                <a:ext cx="5728246" cy="4351338"/>
              </a:xfrm>
              <a:blipFill>
                <a:blip r:embed="rId3"/>
                <a:stretch>
                  <a:fillRect l="-191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99331-A84E-415B-9D5A-AED548D5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32CD-CB45-4ECD-B28F-73FB55156EE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AC9F58B8-9B76-4DC0-9341-CA62EBA8901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05199" y="1825625"/>
          <a:ext cx="38862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6" name="Equation" r:id="rId4" imgW="1612800" imgH="380880" progId="Equation.DSMT4">
                  <p:embed/>
                </p:oleObj>
              </mc:Choice>
              <mc:Fallback>
                <p:oleObj name="Equation" r:id="rId4" imgW="1612800" imgH="380880" progId="Equation.DSMT4">
                  <p:embed/>
                  <p:pic>
                    <p:nvPicPr>
                      <p:cNvPr id="16" name="Content Placeholder 4">
                        <a:extLst>
                          <a:ext uri="{FF2B5EF4-FFF2-40B4-BE49-F238E27FC236}">
                            <a16:creationId xmlns:a16="http://schemas.microsoft.com/office/drawing/2014/main" id="{AC9F58B8-9B76-4DC0-9341-CA62EBA89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199" y="1825625"/>
                        <a:ext cx="3886200" cy="917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E49AE86-AAFA-4190-A470-162E2721694A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1208778" y="3335202"/>
          <a:ext cx="29987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E49AE86-AAFA-4190-A470-162E2721694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778" y="3335202"/>
                        <a:ext cx="2998787" cy="488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9AB7E-3979-4539-AF1B-B33DA8ED6A28}"/>
              </a:ext>
            </a:extLst>
          </p:cNvPr>
          <p:cNvCxnSpPr>
            <a:cxnSpLocks/>
          </p:cNvCxnSpPr>
          <p:nvPr/>
        </p:nvCxnSpPr>
        <p:spPr>
          <a:xfrm>
            <a:off x="1559349" y="2778907"/>
            <a:ext cx="0" cy="55629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24B2B-2D55-48AB-B178-0C7F5A8FB173}"/>
              </a:ext>
            </a:extLst>
          </p:cNvPr>
          <p:cNvCxnSpPr>
            <a:cxnSpLocks/>
          </p:cNvCxnSpPr>
          <p:nvPr/>
        </p:nvCxnSpPr>
        <p:spPr>
          <a:xfrm>
            <a:off x="1559349" y="3824152"/>
            <a:ext cx="0" cy="54625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BDB14B-AD18-4356-B2B9-4D027E83F11B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1250730" y="595599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" name="Equation" r:id="rId8" imgW="266400" imgH="203040" progId="Equation.DSMT4">
                  <p:embed/>
                </p:oleObj>
              </mc:Choice>
              <mc:Fallback>
                <p:oleObj name="Equation" r:id="rId8" imgW="266400" imgH="20304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BDB14B-AD18-4356-B2B9-4D027E83F11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730" y="5955993"/>
                        <a:ext cx="642937" cy="488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F6889D6-A9C5-45CF-9B16-C5107C4C2777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1205199" y="4390289"/>
          <a:ext cx="30289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" name="Equation" r:id="rId10" imgW="1257120" imgH="419040" progId="Equation.DSMT4">
                  <p:embed/>
                </p:oleObj>
              </mc:Choice>
              <mc:Fallback>
                <p:oleObj name="Equation" r:id="rId10" imgW="1257120" imgH="41904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6F6889D6-A9C5-45CF-9B16-C5107C4C277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199" y="4390289"/>
                        <a:ext cx="3028950" cy="10080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B15A0F-2876-4897-A779-C5EAD565DF40}"/>
              </a:ext>
            </a:extLst>
          </p:cNvPr>
          <p:cNvCxnSpPr>
            <a:cxnSpLocks/>
          </p:cNvCxnSpPr>
          <p:nvPr/>
        </p:nvCxnSpPr>
        <p:spPr>
          <a:xfrm>
            <a:off x="1586261" y="5418688"/>
            <a:ext cx="0" cy="50159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DD2D77-EBF7-4308-ABB3-108883DC1633}"/>
              </a:ext>
            </a:extLst>
          </p:cNvPr>
          <p:cNvSpPr txBox="1"/>
          <p:nvPr/>
        </p:nvSpPr>
        <p:spPr>
          <a:xfrm>
            <a:off x="1775244" y="2841899"/>
            <a:ext cx="22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Fourier transform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14D22-8ED6-4FD6-8804-2EA50AD7B3E7}"/>
              </a:ext>
            </a:extLst>
          </p:cNvPr>
          <p:cNvSpPr txBox="1"/>
          <p:nvPr/>
        </p:nvSpPr>
        <p:spPr>
          <a:xfrm>
            <a:off x="1775244" y="3896932"/>
            <a:ext cx="274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Deconvolution + Filter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918194-4E74-47A0-9AC8-2C7E9935B0BB}"/>
              </a:ext>
            </a:extLst>
          </p:cNvPr>
          <p:cNvSpPr txBox="1"/>
          <p:nvPr/>
        </p:nvSpPr>
        <p:spPr>
          <a:xfrm>
            <a:off x="1739701" y="5451363"/>
            <a:ext cx="274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Inverse Fourier transform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79BF3-2925-47CA-8443-0FECAB2FC29D}"/>
              </a:ext>
            </a:extLst>
          </p:cNvPr>
          <p:cNvSpPr/>
          <p:nvPr/>
        </p:nvSpPr>
        <p:spPr>
          <a:xfrm>
            <a:off x="5876992" y="5433020"/>
            <a:ext cx="4395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Liquid Argon TPC Signal Formation, Signal Processing and Hit Reconstruction</a:t>
            </a:r>
            <a:endParaRPr lang="nn-NO" b="1" dirty="0">
              <a:solidFill>
                <a:srgbClr val="000000"/>
              </a:solidFill>
            </a:endParaRPr>
          </a:p>
          <a:p>
            <a:r>
              <a:rPr lang="en-US" dirty="0"/>
              <a:t>Bruce Baller, </a:t>
            </a:r>
            <a:r>
              <a:rPr lang="nn-NO" i="1" dirty="0">
                <a:solidFill>
                  <a:srgbClr val="000000"/>
                </a:solidFill>
              </a:rPr>
              <a:t>JINST 12 (2017) no.07, P07010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1DE87-A772-4FEA-B1C4-047D5338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277115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593" y="3111279"/>
            <a:ext cx="3122048" cy="273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unknown.jpg" descr="unknown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3888" y="3713639"/>
            <a:ext cx="5035864" cy="2721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04A69-148A-1344-9E23-70E4A507A8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50080" y="352827"/>
            <a:ext cx="6217920" cy="3283258"/>
          </a:xfrm>
          <a:prstGeom prst="rect">
            <a:avLst/>
          </a:prstGeom>
          <a:ln>
            <a:noFill/>
          </a:ln>
        </p:spPr>
      </p:pic>
      <p:sp>
        <p:nvSpPr>
          <p:cNvPr id="9" name="TextShape 5">
            <a:extLst>
              <a:ext uri="{FF2B5EF4-FFF2-40B4-BE49-F238E27FC236}">
                <a16:creationId xmlns:a16="http://schemas.microsoft.com/office/drawing/2014/main" id="{60F7BE59-41BB-C74A-8286-E82D348B6320}"/>
              </a:ext>
            </a:extLst>
          </p:cNvPr>
          <p:cNvSpPr txBox="1"/>
          <p:nvPr/>
        </p:nvSpPr>
        <p:spPr>
          <a:xfrm>
            <a:off x="1435278" y="1193917"/>
            <a:ext cx="3494303" cy="466495"/>
          </a:xfrm>
          <a:prstGeom prst="rect">
            <a:avLst/>
          </a:prstGeom>
          <a:noFill/>
          <a:ln>
            <a:noFill/>
          </a:ln>
        </p:spPr>
        <p:txBody>
          <a:bodyPr lIns="81612" tIns="40806" rIns="81612" bIns="40806"/>
          <a:lstStyle/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02/10/2018: </a:t>
            </a: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First event seen from beam!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(1 GeV electron)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F4626-4174-4420-BF10-23507B10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2B79A-90A3-49EB-AB57-26DBD361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214910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todune_collection_plane.png">
            <a:extLst>
              <a:ext uri="{FF2B5EF4-FFF2-40B4-BE49-F238E27FC236}">
                <a16:creationId xmlns:a16="http://schemas.microsoft.com/office/drawing/2014/main" id="{2F7632B6-5228-4548-8C89-8294A075EC09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3529" y="1577324"/>
            <a:ext cx="9120967" cy="4460917"/>
          </a:xfrm>
          <a:prstGeom prst="rect">
            <a:avLst/>
          </a:prstGeom>
          <a:ln w="12600"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E032A59D-CF90-6C44-AA0E-F13F8EC13593}"/>
              </a:ext>
            </a:extLst>
          </p:cNvPr>
          <p:cNvSpPr txBox="1"/>
          <p:nvPr/>
        </p:nvSpPr>
        <p:spPr>
          <a:xfrm>
            <a:off x="1580670" y="321440"/>
            <a:ext cx="9038049" cy="1093928"/>
          </a:xfrm>
          <a:prstGeom prst="rect">
            <a:avLst/>
          </a:prstGeom>
          <a:noFill/>
          <a:ln>
            <a:noFill/>
          </a:ln>
        </p:spPr>
        <p:txBody>
          <a:bodyPr lIns="81612" tIns="40806" rIns="81612" bIns="40806"/>
          <a:lstStyle/>
          <a:p>
            <a:pPr algn="ctr">
              <a:lnSpc>
                <a:spcPct val="100000"/>
              </a:lnSpc>
            </a:pPr>
            <a:r>
              <a:rPr lang="en-US" sz="2800" b="1" i="1" spc="-1" dirty="0">
                <a:uFill>
                  <a:solidFill>
                    <a:srgbClr val="FFFFFF"/>
                  </a:solidFill>
                </a:uFill>
                <a:ea typeface="Arial"/>
              </a:rPr>
              <a:t>Beam halo (high energy) muon with bremsstrahlung initiated E.M. shower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FFC8860-7922-3948-A85A-C812718A44F3}"/>
              </a:ext>
            </a:extLst>
          </p:cNvPr>
          <p:cNvSpPr txBox="1"/>
          <p:nvPr/>
        </p:nvSpPr>
        <p:spPr>
          <a:xfrm>
            <a:off x="1609797" y="5140909"/>
            <a:ext cx="2271428" cy="335262"/>
          </a:xfrm>
          <a:prstGeom prst="rect">
            <a:avLst/>
          </a:prstGeom>
          <a:noFill/>
          <a:ln>
            <a:noFill/>
          </a:ln>
        </p:spPr>
        <p:txBody>
          <a:bodyPr lIns="81612" tIns="40806" rIns="81612" bIns="40806"/>
          <a:lstStyle/>
          <a:p>
            <a:pPr algn="ctr">
              <a:lnSpc>
                <a:spcPct val="100000"/>
              </a:lnSpc>
            </a:pPr>
            <a:r>
              <a:rPr lang="en-US" sz="1451" b="1" i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Arial"/>
              </a:rPr>
              <a:t>Collection plane view</a:t>
            </a:r>
            <a:endParaRPr lang="en-US" sz="163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45294A-28ED-4CBA-A7AC-DED82CA0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19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18715-7EC8-4EB3-9ECF-D8901AF9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84165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C742-D3BE-4E8B-B500-7C18F645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ProtoDUNE Single Phase (SP)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62B39-E8D0-4C9C-8321-1DFDF083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76" y="1825625"/>
            <a:ext cx="10515600" cy="4351338"/>
          </a:xfrm>
        </p:spPr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A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0.77-kt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 LArTPC at </a:t>
            </a:r>
            <a:r>
              <a:rPr lang="en-US" dirty="0">
                <a:cs typeface="+mn-ea"/>
                <a:sym typeface="+mn-lt"/>
              </a:rPr>
              <a:t>the CERN Neutrino Platform (NP)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World largest monolithic single-phase LArTPC</a:t>
            </a:r>
          </a:p>
          <a:p>
            <a:r>
              <a:rPr lang="en-US" dirty="0">
                <a:cs typeface="+mn-ea"/>
                <a:sym typeface="+mn-lt"/>
              </a:rPr>
              <a:t>Prototypes DUNE far detector (FD) components design at </a:t>
            </a:r>
            <a:r>
              <a:rPr lang="en-US" b="1" dirty="0">
                <a:cs typeface="+mn-ea"/>
                <a:sym typeface="+mn-lt"/>
              </a:rPr>
              <a:t>1: 1 scale</a:t>
            </a:r>
            <a:r>
              <a:rPr lang="en-US" dirty="0">
                <a:solidFill>
                  <a:srgbClr val="00B050"/>
                </a:solidFill>
                <a:cs typeface="+mn-ea"/>
                <a:sym typeface="+mn-lt"/>
              </a:rPr>
              <a:t> </a:t>
            </a:r>
          </a:p>
          <a:p>
            <a:r>
              <a:rPr lang="en-US" dirty="0">
                <a:cs typeface="+mn-ea"/>
                <a:sym typeface="+mn-lt"/>
              </a:rPr>
              <a:t>Started operation in late 2018</a:t>
            </a:r>
          </a:p>
          <a:p>
            <a:pPr lvl="1"/>
            <a:r>
              <a:rPr lang="en-US" dirty="0">
                <a:cs typeface="+mn-ea"/>
                <a:sym typeface="+mn-lt"/>
              </a:rPr>
              <a:t>Exposed to cosmic &amp; a dedicated charged particle beam (0.3 - 7 GeV)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C22A-D304-41E6-A5F5-BB12C363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2</a:t>
            </a:fld>
            <a:endParaRPr lang="en-US"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48A43-4BDC-4B79-A605-88CAC34DF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0" r="5332"/>
          <a:stretch/>
        </p:blipFill>
        <p:spPr>
          <a:xfrm>
            <a:off x="395715" y="4267728"/>
            <a:ext cx="2811442" cy="2135104"/>
          </a:xfrm>
          <a:prstGeom prst="rect">
            <a:avLst/>
          </a:prstGeom>
        </p:spPr>
      </p:pic>
      <p:pic>
        <p:nvPicPr>
          <p:cNvPr id="6" name="Picture 5" descr="A picture containing indoor, building&#10;&#10;Description generated with high confidence">
            <a:extLst>
              <a:ext uri="{FF2B5EF4-FFF2-40B4-BE49-F238E27FC236}">
                <a16:creationId xmlns:a16="http://schemas.microsoft.com/office/drawing/2014/main" id="{D2B3644F-DD97-44D7-8DB5-AFBB0917C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12936"/>
          <a:stretch/>
        </p:blipFill>
        <p:spPr>
          <a:xfrm>
            <a:off x="3469730" y="4266074"/>
            <a:ext cx="2540650" cy="21367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76CCFE-2633-4B78-89D9-CA7EFC2AB21A}"/>
              </a:ext>
            </a:extLst>
          </p:cNvPr>
          <p:cNvGrpSpPr/>
          <p:nvPr/>
        </p:nvGrpSpPr>
        <p:grpSpPr>
          <a:xfrm>
            <a:off x="6259745" y="4259493"/>
            <a:ext cx="2779043" cy="2135104"/>
            <a:chOff x="3593720" y="4361542"/>
            <a:chExt cx="2779043" cy="21351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CE25D7-B388-42D1-8A89-C9E47100C8B7}"/>
                </a:ext>
              </a:extLst>
            </p:cNvPr>
            <p:cNvPicPr/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3593720" y="4361542"/>
              <a:ext cx="2779043" cy="213510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78072F-2810-43E8-990D-78B913302FAE}"/>
                </a:ext>
              </a:extLst>
            </p:cNvPr>
            <p:cNvCxnSpPr/>
            <p:nvPr/>
          </p:nvCxnSpPr>
          <p:spPr>
            <a:xfrm>
              <a:off x="4913626" y="4602183"/>
              <a:ext cx="184660" cy="97724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unknown.png" descr="unknown.png">
            <a:extLst>
              <a:ext uri="{FF2B5EF4-FFF2-40B4-BE49-F238E27FC236}">
                <a16:creationId xmlns:a16="http://schemas.microsoft.com/office/drawing/2014/main" id="{0C6E9694-6501-4A74-B0F5-D43604C52B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28" t="55713" r="23423"/>
          <a:stretch/>
        </p:blipFill>
        <p:spPr>
          <a:xfrm>
            <a:off x="9274357" y="4267728"/>
            <a:ext cx="2388063" cy="212686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4AD12-BD71-4193-9857-DA395ACA3A12}"/>
                  </a:ext>
                </a:extLst>
              </p:cNvPr>
              <p:cNvSpPr txBox="1"/>
              <p:nvPr/>
            </p:nvSpPr>
            <p:spPr>
              <a:xfrm>
                <a:off x="10307124" y="3303962"/>
                <a:ext cx="18063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00B050"/>
                    </a:solidFill>
                  </a:rPr>
                  <a:t>similar energy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’s interaction in DUNE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4AD12-BD71-4193-9857-DA395ACA3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124" y="3303962"/>
                <a:ext cx="1806319" cy="923330"/>
              </a:xfrm>
              <a:prstGeom prst="rect">
                <a:avLst/>
              </a:prstGeom>
              <a:blipFill>
                <a:blip r:embed="rId7"/>
                <a:stretch>
                  <a:fillRect l="-3041" t="-3974" r="-16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54D73A-2A99-47A2-89CB-42E85FAA88DF}"/>
              </a:ext>
            </a:extLst>
          </p:cNvPr>
          <p:cNvSpPr txBox="1"/>
          <p:nvPr/>
        </p:nvSpPr>
        <p:spPr>
          <a:xfrm>
            <a:off x="9667875" y="5932428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E.M. shower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4172E-406B-4EEA-B556-7FC695200F10}"/>
              </a:ext>
            </a:extLst>
          </p:cNvPr>
          <p:cNvSpPr/>
          <p:nvPr/>
        </p:nvSpPr>
        <p:spPr>
          <a:xfrm>
            <a:off x="8411038" y="70622"/>
            <a:ext cx="364490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T12.00005, Hannah Elizabeth Rogers</a:t>
            </a:r>
          </a:p>
          <a:p>
            <a:r>
              <a:rPr lang="en-US" i="1" dirty="0"/>
              <a:t>Overview of ProtoDUNE and Initial Study of Space Charge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F61E14-D329-445F-A1C4-9DDD1A20EA77}"/>
              </a:ext>
            </a:extLst>
          </p:cNvPr>
          <p:cNvCxnSpPr>
            <a:cxnSpLocks/>
          </p:cNvCxnSpPr>
          <p:nvPr/>
        </p:nvCxnSpPr>
        <p:spPr>
          <a:xfrm>
            <a:off x="10014920" y="3915713"/>
            <a:ext cx="29220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A231625-7331-4A40-950A-2DC72D3B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306381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A1748-AAD9-4240-BE90-C0E75079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ED65F-DE1C-41C3-AE2E-94CB9183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picture containing table, indoor&#10;&#10;Description generated with high confidence">
            <a:extLst>
              <a:ext uri="{FF2B5EF4-FFF2-40B4-BE49-F238E27FC236}">
                <a16:creationId xmlns:a16="http://schemas.microsoft.com/office/drawing/2014/main" id="{C4C7090A-A2A6-4D9F-B41E-9B19F940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34" y="345057"/>
            <a:ext cx="4643438" cy="2154959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90DE9331-8217-4CF9-B192-19E203DBD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52" y="4191123"/>
            <a:ext cx="4806491" cy="1913864"/>
          </a:xfrm>
          <a:prstGeom prst="rect">
            <a:avLst/>
          </a:prstGeom>
        </p:spPr>
      </p:pic>
      <p:pic>
        <p:nvPicPr>
          <p:cNvPr id="9" name="Picture 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F4CB3F79-43A4-4AFD-8CD3-E00017088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40" y="2452657"/>
            <a:ext cx="4800600" cy="179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CE34D-D0B9-4EA4-8B36-26B5DC5A21C2}"/>
              </a:ext>
            </a:extLst>
          </p:cNvPr>
          <p:cNvSpPr txBox="1"/>
          <p:nvPr/>
        </p:nvSpPr>
        <p:spPr>
          <a:xfrm>
            <a:off x="6976939" y="2452657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Induction U plane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A381C-3273-409D-A094-BB5F5D787F1E}"/>
              </a:ext>
            </a:extLst>
          </p:cNvPr>
          <p:cNvSpPr txBox="1"/>
          <p:nvPr/>
        </p:nvSpPr>
        <p:spPr>
          <a:xfrm>
            <a:off x="6991227" y="4186638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Induction V plane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8E5C5-F42A-40B6-804A-3A2299B7A2EF}"/>
              </a:ext>
            </a:extLst>
          </p:cNvPr>
          <p:cNvSpPr txBox="1"/>
          <p:nvPr/>
        </p:nvSpPr>
        <p:spPr>
          <a:xfrm>
            <a:off x="7018746" y="425297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Collection plane view</a:t>
            </a:r>
          </a:p>
        </p:txBody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B26947C3-71F5-4F92-9541-DF9E33A7008E}"/>
              </a:ext>
            </a:extLst>
          </p:cNvPr>
          <p:cNvSpPr txBox="1"/>
          <p:nvPr/>
        </p:nvSpPr>
        <p:spPr>
          <a:xfrm>
            <a:off x="600504" y="1022227"/>
            <a:ext cx="1147656" cy="325229"/>
          </a:xfrm>
          <a:prstGeom prst="rect">
            <a:avLst/>
          </a:prstGeom>
          <a:noFill/>
          <a:ln>
            <a:noFill/>
          </a:ln>
        </p:spPr>
        <p:txBody>
          <a:bodyPr lIns="81612" tIns="40806" rIns="81612" bIns="40806"/>
          <a:lstStyle/>
          <a:p>
            <a:pPr algn="ctr">
              <a:lnSpc>
                <a:spcPct val="100000"/>
              </a:lnSpc>
            </a:pPr>
            <a:r>
              <a:rPr lang="en-US" sz="1451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Arial"/>
              </a:rPr>
              <a:t>3D view</a:t>
            </a:r>
            <a:endParaRPr lang="en-US" sz="163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A picture containing skiing, outdoor, snow, map&#10;&#10;Description generated with very high confidence">
            <a:extLst>
              <a:ext uri="{FF2B5EF4-FFF2-40B4-BE49-F238E27FC236}">
                <a16:creationId xmlns:a16="http://schemas.microsoft.com/office/drawing/2014/main" id="{59D40FC9-E53E-492F-9265-DBD11F1AE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9" y="2509809"/>
            <a:ext cx="4643438" cy="1738466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0FE1D521-FBB4-41EA-AF8A-1CD791529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4" y="402209"/>
            <a:ext cx="4500602" cy="2067004"/>
          </a:xfrm>
          <a:prstGeom prst="rect">
            <a:avLst/>
          </a:prstGeom>
        </p:spPr>
      </p:pic>
      <p:pic>
        <p:nvPicPr>
          <p:cNvPr id="17" name="Picture 16" descr="A picture containing skiing, outdoor, snow, water&#10;&#10;Description generated with very high confidence">
            <a:extLst>
              <a:ext uri="{FF2B5EF4-FFF2-40B4-BE49-F238E27FC236}">
                <a16:creationId xmlns:a16="http://schemas.microsoft.com/office/drawing/2014/main" id="{A7C8968F-C130-4230-BB30-3E05E7FC8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4" y="4306605"/>
            <a:ext cx="4643438" cy="18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6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4A98-90A9-0A4A-AE1D-FB4C992B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94" y="117700"/>
            <a:ext cx="803125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  <a:ea typeface="+mn-ea"/>
                <a:cs typeface="+mn-ea"/>
                <a:sym typeface="+mn-lt"/>
              </a:rPr>
              <a:t> A BNL contribution to </a:t>
            </a:r>
            <a:r>
              <a:rPr lang="en-US" sz="2800" b="1" dirty="0" err="1">
                <a:latin typeface="+mn-lt"/>
                <a:ea typeface="+mn-ea"/>
                <a:cs typeface="+mn-ea"/>
                <a:sym typeface="+mn-lt"/>
              </a:rPr>
              <a:t>ProtoDUNE</a:t>
            </a:r>
            <a:r>
              <a:rPr lang="en-US" sz="2800" b="1" dirty="0">
                <a:latin typeface="+mn-lt"/>
                <a:ea typeface="+mn-ea"/>
                <a:cs typeface="+mn-ea"/>
                <a:sym typeface="+mn-lt"/>
              </a:rPr>
              <a:t> SP: Cold Readout Electronics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446EC8-8DA9-5644-9C34-3FD17713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12579"/>
            <a:ext cx="9144000" cy="45895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404FA-E870-44F7-8593-607080C3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17DD8-2F45-4BDD-976B-00CE3ABB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271804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58991"/>
            <a:ext cx="7490060" cy="62551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  <a:ea typeface="+mn-ea"/>
                <a:cs typeface="+mn-ea"/>
                <a:sym typeface="+mn-lt"/>
              </a:rPr>
              <a:t>Integrated </a:t>
            </a:r>
            <a:r>
              <a:rPr lang="en-US" sz="2800" b="1" dirty="0" err="1">
                <a:latin typeface="+mn-lt"/>
                <a:ea typeface="+mn-ea"/>
                <a:cs typeface="+mn-ea"/>
                <a:sym typeface="+mn-lt"/>
              </a:rPr>
              <a:t>LAr</a:t>
            </a:r>
            <a:r>
              <a:rPr lang="en-US" sz="2800" b="1" dirty="0">
                <a:latin typeface="+mn-lt"/>
                <a:ea typeface="+mn-ea"/>
                <a:cs typeface="+mn-ea"/>
                <a:sym typeface="+mn-lt"/>
              </a:rPr>
              <a:t>-TPC Readout</a:t>
            </a:r>
          </a:p>
        </p:txBody>
      </p:sp>
      <p:pic>
        <p:nvPicPr>
          <p:cNvPr id="4" name="Content Placeholder 3" descr="integ-apa.png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43" r="-16743"/>
          <a:stretch>
            <a:fillRect/>
          </a:stretch>
        </p:blipFill>
        <p:spPr>
          <a:xfrm>
            <a:off x="400461" y="1100681"/>
            <a:ext cx="9064345" cy="5142155"/>
          </a:xfrm>
        </p:spPr>
      </p:pic>
      <p:pic>
        <p:nvPicPr>
          <p:cNvPr id="8" name="Picture 7" descr="apa-atta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200" y="3765603"/>
            <a:ext cx="4141832" cy="23922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7925" y="2269170"/>
            <a:ext cx="896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cs typeface="+mn-ea"/>
                <a:sym typeface="+mn-lt"/>
              </a:rPr>
              <a:t>cryostat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5728" y="4107667"/>
            <a:ext cx="67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APA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D8734B-F543-B145-809D-8842CE5488A8}"/>
              </a:ext>
            </a:extLst>
          </p:cNvPr>
          <p:cNvGrpSpPr/>
          <p:nvPr/>
        </p:nvGrpSpPr>
        <p:grpSpPr>
          <a:xfrm>
            <a:off x="4331045" y="1300377"/>
            <a:ext cx="6298711" cy="1858552"/>
            <a:chOff x="3053653" y="1565431"/>
            <a:chExt cx="6000687" cy="1554715"/>
          </a:xfrm>
        </p:grpSpPr>
        <p:sp>
          <p:nvSpPr>
            <p:cNvPr id="5" name="TextBox 4"/>
            <p:cNvSpPr txBox="1"/>
            <p:nvPr/>
          </p:nvSpPr>
          <p:spPr>
            <a:xfrm>
              <a:off x="6671358" y="1565434"/>
              <a:ext cx="2382982" cy="6951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342884"/>
              <a:r>
                <a:rPr lang="en-US" sz="1200" b="1" dirty="0">
                  <a:solidFill>
                    <a:prstClr val="black"/>
                  </a:solidFill>
                  <a:cs typeface="+mn-ea"/>
                  <a:sym typeface="+mn-lt"/>
                </a:rPr>
                <a:t>Each APA is isolated inside the cryostat and only connected to the cryostat through the CE at its own CE flange.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8898" y="2579477"/>
              <a:ext cx="2015442" cy="54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884"/>
              <a:r>
                <a:rPr lang="en-US" sz="1200" b="1" dirty="0">
                  <a:solidFill>
                    <a:prstClr val="black"/>
                  </a:solidFill>
                  <a:cs typeface="+mn-ea"/>
                  <a:sym typeface="+mn-lt"/>
                </a:rPr>
                <a:t>Warm Interface </a:t>
              </a:r>
              <a:r>
                <a:rPr lang="en-US" sz="1200" dirty="0">
                  <a:solidFill>
                    <a:prstClr val="black"/>
                  </a:solidFill>
                  <a:cs typeface="+mn-ea"/>
                  <a:sym typeface="+mn-lt"/>
                </a:rPr>
                <a:t>Electronics: from CE to DAQ with shielding and local real-time diagnostics.</a:t>
              </a:r>
            </a:p>
          </p:txBody>
        </p:sp>
        <p:pic>
          <p:nvPicPr>
            <p:cNvPr id="12" name="Picture 11" descr="populated wiec on tee.jp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25550" y="1565431"/>
              <a:ext cx="2108058" cy="1418001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11736569">
              <a:off x="6304456" y="2483193"/>
              <a:ext cx="733806" cy="2486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cs typeface="+mn-ea"/>
                <a:sym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3653" y="1657050"/>
              <a:ext cx="1151582" cy="25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>
                  <a:cs typeface="+mn-ea"/>
                  <a:sym typeface="+mn-lt"/>
                </a:rPr>
                <a:t>Feedthrough</a:t>
              </a:r>
              <a:endParaRPr lang="en-US" sz="1350" dirty="0">
                <a:cs typeface="+mn-ea"/>
                <a:sym typeface="+mn-l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107264" y="1795551"/>
              <a:ext cx="464736" cy="2307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cxnSpLocks/>
            <a:stCxn id="17" idx="1"/>
          </p:cNvCxnSpPr>
          <p:nvPr/>
        </p:nvCxnSpPr>
        <p:spPr>
          <a:xfrm flipH="1">
            <a:off x="3203642" y="1559941"/>
            <a:ext cx="1127402" cy="561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C914-6DCF-44A8-9395-CD21449A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269B5-A676-4177-817A-7C2EB4F5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3033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3EC1-0817-48AE-8662-66618CB8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ProtoDUNE-SP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3FA70-DF71-43E0-A116-A6E40396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D4C30F-F883-4543-9A21-D2B0352D4523}"/>
              </a:ext>
            </a:extLst>
          </p:cNvPr>
          <p:cNvGrpSpPr/>
          <p:nvPr/>
        </p:nvGrpSpPr>
        <p:grpSpPr>
          <a:xfrm>
            <a:off x="7715264" y="1081089"/>
            <a:ext cx="4385216" cy="4699017"/>
            <a:chOff x="7715264" y="1081089"/>
            <a:chExt cx="4385216" cy="469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FC67B9-960F-4524-B0D5-C56183D0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136" y="1081089"/>
              <a:ext cx="3903026" cy="406021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9BFC3B-997B-4BE7-B872-301756E8263E}"/>
                </a:ext>
              </a:extLst>
            </p:cNvPr>
            <p:cNvGrpSpPr/>
            <p:nvPr/>
          </p:nvGrpSpPr>
          <p:grpSpPr>
            <a:xfrm>
              <a:off x="7715264" y="3827093"/>
              <a:ext cx="1028216" cy="1315419"/>
              <a:chOff x="6043747" y="4652387"/>
              <a:chExt cx="1429507" cy="182880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8FC805F-A9F6-44D6-B07C-668947E3ED22}"/>
                  </a:ext>
                </a:extLst>
              </p:cNvPr>
              <p:cNvCxnSpPr/>
              <p:nvPr/>
            </p:nvCxnSpPr>
            <p:spPr>
              <a:xfrm>
                <a:off x="6277499" y="4652387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FC51C-8372-4016-B58F-1C98E1EF9884}"/>
                  </a:ext>
                </a:extLst>
              </p:cNvPr>
              <p:cNvSpPr txBox="1"/>
              <p:nvPr/>
            </p:nvSpPr>
            <p:spPr>
              <a:xfrm>
                <a:off x="6043747" y="5566786"/>
                <a:ext cx="886039" cy="4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7.2m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90DAAA-1153-4FC8-ABCD-AC2D7E07EF3A}"/>
                </a:ext>
              </a:extLst>
            </p:cNvPr>
            <p:cNvCxnSpPr>
              <a:cxnSpLocks/>
            </p:cNvCxnSpPr>
            <p:nvPr/>
          </p:nvCxnSpPr>
          <p:spPr>
            <a:xfrm>
              <a:off x="7725136" y="2965808"/>
              <a:ext cx="665019" cy="9915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91F344-57B6-407D-875F-0C04D23D7687}"/>
                </a:ext>
              </a:extLst>
            </p:cNvPr>
            <p:cNvGrpSpPr/>
            <p:nvPr/>
          </p:nvGrpSpPr>
          <p:grpSpPr>
            <a:xfrm rot="6362743">
              <a:off x="9568522" y="4015026"/>
              <a:ext cx="1347021" cy="2183140"/>
              <a:chOff x="6189916" y="4827931"/>
              <a:chExt cx="1195755" cy="182880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A5CBC67-B5A9-45D8-811B-C7BD23221F9F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EAC65-D777-4BB1-9FF5-6F233671A6CE}"/>
                  </a:ext>
                </a:extLst>
              </p:cNvPr>
              <p:cNvSpPr txBox="1"/>
              <p:nvPr/>
            </p:nvSpPr>
            <p:spPr>
              <a:xfrm rot="14107553">
                <a:off x="6379699" y="5129845"/>
                <a:ext cx="886039" cy="4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7m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834B64-A0D2-4353-868D-4D01A8E26A59}"/>
                </a:ext>
              </a:extLst>
            </p:cNvPr>
            <p:cNvGrpSpPr/>
            <p:nvPr/>
          </p:nvGrpSpPr>
          <p:grpSpPr>
            <a:xfrm rot="6362743" flipV="1">
              <a:off x="10623792" y="2899418"/>
              <a:ext cx="2227642" cy="725735"/>
              <a:chOff x="6189916" y="4827931"/>
              <a:chExt cx="1195755" cy="26653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E48DD-72D5-412D-9ED8-BAD1D15D785C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C5CF33-0A94-414B-9231-80FA96461956}"/>
                  </a:ext>
                </a:extLst>
              </p:cNvPr>
              <p:cNvSpPr txBox="1"/>
              <p:nvPr/>
            </p:nvSpPr>
            <p:spPr>
              <a:xfrm rot="16975105">
                <a:off x="5851671" y="6514484"/>
                <a:ext cx="1775867" cy="18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6m</a:t>
                </a: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39888C-9208-418B-AD42-F46657A74C09}"/>
              </a:ext>
            </a:extLst>
          </p:cNvPr>
          <p:cNvSpPr txBox="1">
            <a:spLocks/>
          </p:cNvSpPr>
          <p:nvPr/>
        </p:nvSpPr>
        <p:spPr>
          <a:xfrm>
            <a:off x="899922" y="4552577"/>
            <a:ext cx="7052024" cy="16927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00" dirty="0">
              <a:cs typeface="+mn-ea"/>
              <a:sym typeface="+mn-lt"/>
            </a:endParaRPr>
          </a:p>
          <a:p>
            <a:pPr marL="285750" indent="-285750">
              <a:buClr>
                <a:srgbClr val="000000"/>
              </a:buClr>
            </a:pPr>
            <a:r>
              <a:rPr lang="en-US" sz="24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60 Photon Detectors</a:t>
            </a:r>
          </a:p>
          <a:p>
            <a:pPr marL="501750" lvl="1" indent="-28575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Light collecting bars read out by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SiPMs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 installed in the APA frame (10 detectors/APA)</a:t>
            </a:r>
          </a:p>
          <a:p>
            <a:pPr marL="501750" lvl="1" indent="-285750"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3 distinct versions installed → testing solutions for DUNE</a:t>
            </a:r>
            <a:endParaRPr lang="en-US" sz="2000" dirty="0"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814D4-A2AD-4F7A-9A95-8271AB59A4B0}"/>
              </a:ext>
            </a:extLst>
          </p:cNvPr>
          <p:cNvSpPr/>
          <p:nvPr/>
        </p:nvSpPr>
        <p:spPr>
          <a:xfrm>
            <a:off x="37708" y="6149389"/>
            <a:ext cx="485485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L17.00004, Bryan J Ramson</a:t>
            </a:r>
          </a:p>
          <a:p>
            <a:r>
              <a:rPr lang="en-US" i="1" dirty="0"/>
              <a:t>The Photon Detection System (PDS) at ProtoDUNE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D85DB4-929E-4CE9-A05F-073D5996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1EA98-4948-40D5-AD95-8FA09F60CE05}"/>
              </a:ext>
            </a:extLst>
          </p:cNvPr>
          <p:cNvSpPr/>
          <p:nvPr/>
        </p:nvSpPr>
        <p:spPr>
          <a:xfrm>
            <a:off x="899922" y="1710764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cs typeface="+mn-ea"/>
                <a:sym typeface="+mn-lt"/>
              </a:rPr>
              <a:t>6 Anode Plane Assemblies (APAs)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ea"/>
                <a:sym typeface="+mn-lt"/>
              </a:rPr>
              <a:t>Total </a:t>
            </a:r>
            <a:r>
              <a:rPr lang="en-US" sz="2000" b="1" dirty="0">
                <a:cs typeface="+mn-ea"/>
                <a:sym typeface="+mn-lt"/>
              </a:rPr>
              <a:t>15,360</a:t>
            </a:r>
            <a:r>
              <a:rPr lang="en-US" sz="2000" dirty="0">
                <a:cs typeface="+mn-ea"/>
                <a:sym typeface="+mn-lt"/>
              </a:rPr>
              <a:t> TPC sense wires/channels  with ~ 5mm pitch</a:t>
            </a:r>
          </a:p>
          <a:p>
            <a:pPr lvl="1"/>
            <a:r>
              <a:rPr lang="en-US" sz="2000" i="1" dirty="0">
                <a:solidFill>
                  <a:srgbClr val="00B050"/>
                </a:solidFill>
              </a:rPr>
              <a:t>99.74%: active channels</a:t>
            </a:r>
          </a:p>
          <a:p>
            <a:pPr lvl="1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A936D0-9996-4F3B-B144-69E0BE2A36D2}"/>
              </a:ext>
            </a:extLst>
          </p:cNvPr>
          <p:cNvSpPr/>
          <p:nvPr/>
        </p:nvSpPr>
        <p:spPr>
          <a:xfrm>
            <a:off x="899922" y="320948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cs typeface="+mn-ea"/>
                <a:sym typeface="+mn-lt"/>
              </a:rPr>
              <a:t>3 Cathode Plane Assemblies (CPA)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ea"/>
                <a:sym typeface="+mn-lt"/>
              </a:rPr>
              <a:t>Resistive Kapton laminated on dielectric panels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ea"/>
                <a:sym typeface="+mn-lt"/>
              </a:rPr>
              <a:t>180 kV nominal (2 x 3.6 m drift @ 500 V/cm)</a:t>
            </a:r>
          </a:p>
          <a:p>
            <a:pPr lvl="1"/>
            <a:r>
              <a:rPr lang="en-US" sz="2000" i="1" dirty="0">
                <a:solidFill>
                  <a:srgbClr val="00B050"/>
                </a:solidFill>
              </a:rPr>
              <a:t>Highest voltage in all </a:t>
            </a:r>
            <a:r>
              <a:rPr lang="en-US" sz="2000" i="1" dirty="0" err="1">
                <a:solidFill>
                  <a:srgbClr val="00B050"/>
                </a:solidFill>
              </a:rPr>
              <a:t>LArTPCs</a:t>
            </a:r>
            <a:r>
              <a:rPr lang="en-US" sz="2000" i="1" dirty="0">
                <a:solidFill>
                  <a:srgbClr val="00B050"/>
                </a:solidFill>
              </a:rPr>
              <a:t> to date</a:t>
            </a:r>
          </a:p>
        </p:txBody>
      </p:sp>
    </p:spTree>
    <p:extLst>
      <p:ext uri="{BB962C8B-B14F-4D97-AF65-F5344CB8AC3E}">
        <p14:creationId xmlns:p14="http://schemas.microsoft.com/office/powerpoint/2010/main" val="197028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yubo\Documents\LBNE\TPC\signal\drift-lines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3998" y="1315693"/>
            <a:ext cx="3171826" cy="3571875"/>
          </a:xfrm>
          <a:prstGeom prst="rect">
            <a:avLst/>
          </a:prstGeom>
          <a:noFill/>
        </p:spPr>
      </p:pic>
      <p:cxnSp>
        <p:nvCxnSpPr>
          <p:cNvPr id="8" name="Straight Connector 7"/>
          <p:cNvCxnSpPr>
            <a:cxnSpLocks noChangeAspect="1"/>
          </p:cNvCxnSpPr>
          <p:nvPr/>
        </p:nvCxnSpPr>
        <p:spPr>
          <a:xfrm rot="5400000">
            <a:off x="6408583" y="2289164"/>
            <a:ext cx="742950" cy="74295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5613245" y="4384459"/>
            <a:ext cx="2373330" cy="2473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C:\Users\yubo\Documents\LBNE\TPC\signal\waveform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192" y="1686012"/>
            <a:ext cx="3269974" cy="274201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ChangeAspect="1"/>
          </p:cNvSpPr>
          <p:nvPr/>
        </p:nvSpPr>
        <p:spPr>
          <a:xfrm>
            <a:off x="7986575" y="1660514"/>
            <a:ext cx="325755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C:\Users\yubo\Documents\LBNE\TPC\signal\drift-lines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3997" y="1315693"/>
            <a:ext cx="3171826" cy="3571875"/>
          </a:xfrm>
          <a:prstGeom prst="rect">
            <a:avLst/>
          </a:prstGeom>
          <a:noFill/>
        </p:spPr>
      </p:pic>
      <p:pic>
        <p:nvPicPr>
          <p:cNvPr id="13" name="Picture 5" descr="C:\Users\yubo\Documents\LBNE\TPC\signal\waveform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2192" y="1686012"/>
            <a:ext cx="3269974" cy="274201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490E7-B6FF-446A-B448-C46E745CDBC4}"/>
              </a:ext>
            </a:extLst>
          </p:cNvPr>
          <p:cNvSpPr txBox="1"/>
          <p:nvPr/>
        </p:nvSpPr>
        <p:spPr>
          <a:xfrm>
            <a:off x="6036008" y="1547512"/>
            <a:ext cx="165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Cartoon animation made by Bo Yu (BNL)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23E22-7564-4E6F-8B05-7C1DA4A359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225263" y="1547512"/>
            <a:ext cx="3001693" cy="3316715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2A3ED2-DE58-4822-82D0-D5C0CE09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ProtoDUNE: How does it work?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A4A43-6406-400C-A3E7-D32F2658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2189"/>
            <a:ext cx="10515600" cy="1614368"/>
          </a:xfrm>
        </p:spPr>
        <p:txBody>
          <a:bodyPr>
            <a:normAutofit lnSpcReduction="10000"/>
          </a:bodyPr>
          <a:lstStyle/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Ionization electrons drifted and induced current read out by three wire planes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Scintillation light collected by photon detection system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  <a:p>
            <a:pPr lvl="1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Providing e</a:t>
            </a:r>
            <a:r>
              <a:rPr lang="en-US" dirty="0">
                <a:sym typeface="Wingdings" panose="05000000000000000000" pitchFamily="2" charset="2"/>
              </a:rPr>
              <a:t>vent t</a:t>
            </a:r>
            <a:r>
              <a:rPr lang="en-US" baseline="-25000" dirty="0">
                <a:sym typeface="Wingdings" panose="05000000000000000000" pitchFamily="2" charset="2"/>
              </a:rPr>
              <a:t>0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11D2E-5176-4A21-8772-85A055DF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7243A1-DE5D-4F0E-9536-18A7D188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</p:spTree>
    <p:extLst>
      <p:ext uri="{BB962C8B-B14F-4D97-AF65-F5344CB8AC3E}">
        <p14:creationId xmlns:p14="http://schemas.microsoft.com/office/powerpoint/2010/main" val="15902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-3.51145E-6 L 0.00417 0.549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2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42124E-6 L 0.47083 -3.42124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2393C99-7CC8-4121-9F5E-C70D3E85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6" t="12632" r="3330" b="3156"/>
          <a:stretch/>
        </p:blipFill>
        <p:spPr>
          <a:xfrm>
            <a:off x="7374075" y="5094116"/>
            <a:ext cx="2847597" cy="172581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FBF1D88-B4D8-43E0-9298-B26BE6C59261}"/>
              </a:ext>
            </a:extLst>
          </p:cNvPr>
          <p:cNvGrpSpPr>
            <a:grpSpLocks noChangeAspect="1"/>
          </p:cNvGrpSpPr>
          <p:nvPr/>
        </p:nvGrpSpPr>
        <p:grpSpPr>
          <a:xfrm>
            <a:off x="8318520" y="1878233"/>
            <a:ext cx="1922529" cy="2223352"/>
            <a:chOff x="1121323" y="793615"/>
            <a:chExt cx="1387057" cy="1604093"/>
          </a:xfrm>
        </p:grpSpPr>
        <p:pic>
          <p:nvPicPr>
            <p:cNvPr id="36" name="Picture 3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92867C1-CEA6-44FC-9992-506121059D6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61" y="793615"/>
              <a:ext cx="767119" cy="1604093"/>
            </a:xfrm>
            <a:prstGeom prst="rect">
              <a:avLst/>
            </a:prstGeom>
          </p:spPr>
        </p:pic>
        <p:pic>
          <p:nvPicPr>
            <p:cNvPr id="37" name="Picture 36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7B0BD451-FA2C-4881-B310-56C3E514C3E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23" y="793615"/>
              <a:ext cx="765849" cy="1581231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9EE09B4-2991-4B81-AB76-DC5023CF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206" y="4709545"/>
            <a:ext cx="2679512" cy="206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9F9F0-38D6-48E8-B240-1653137E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of LArTPC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E531C-34EA-43D6-AA7F-63CF8AB7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4E6D77-E846-4529-89BF-726FFE59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27" y="1765575"/>
            <a:ext cx="2775905" cy="2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B078F-9804-486B-AE7E-EC9CEFCCE24A}"/>
              </a:ext>
            </a:extLst>
          </p:cNvPr>
          <p:cNvSpPr txBox="1"/>
          <p:nvPr/>
        </p:nvSpPr>
        <p:spPr>
          <a:xfrm>
            <a:off x="1470488" y="1572150"/>
            <a:ext cx="227297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LArTPC</a:t>
            </a:r>
            <a:r>
              <a:rPr lang="en-US" sz="1400" b="1" dirty="0"/>
              <a:t> Signal 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D89CF-DDF9-4A9E-9B21-FD6C6E8BFE2C}"/>
              </a:ext>
            </a:extLst>
          </p:cNvPr>
          <p:cNvSpPr txBox="1"/>
          <p:nvPr/>
        </p:nvSpPr>
        <p:spPr>
          <a:xfrm>
            <a:off x="6150880" y="1492929"/>
            <a:ext cx="327734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Noise Filtering &amp; Signal Processing</a:t>
            </a:r>
          </a:p>
        </p:txBody>
      </p:sp>
      <p:sp>
        <p:nvSpPr>
          <p:cNvPr id="9" name="Striped Right Arrow 17">
            <a:extLst>
              <a:ext uri="{FF2B5EF4-FFF2-40B4-BE49-F238E27FC236}">
                <a16:creationId xmlns:a16="http://schemas.microsoft.com/office/drawing/2014/main" id="{E9CF0911-5CC4-4349-BA51-2B57C90DDCAF}"/>
              </a:ext>
            </a:extLst>
          </p:cNvPr>
          <p:cNvSpPr/>
          <p:nvPr/>
        </p:nvSpPr>
        <p:spPr>
          <a:xfrm>
            <a:off x="4384597" y="2593603"/>
            <a:ext cx="1427727" cy="613626"/>
          </a:xfrm>
          <a:prstGeom prst="stripedRightArrow">
            <a:avLst/>
          </a:prstGeom>
          <a:solidFill>
            <a:srgbClr val="A5CD9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deconvolving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27FAF-36AD-4F00-9DA6-7C6EFACC95BF}"/>
              </a:ext>
            </a:extLst>
          </p:cNvPr>
          <p:cNvSpPr txBox="1"/>
          <p:nvPr/>
        </p:nvSpPr>
        <p:spPr>
          <a:xfrm>
            <a:off x="2971423" y="4267851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Kinematic Recon.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DAD37-E3BB-456E-A18C-6F2ADE2ABFEF}"/>
              </a:ext>
            </a:extLst>
          </p:cNvPr>
          <p:cNvSpPr txBox="1"/>
          <p:nvPr/>
        </p:nvSpPr>
        <p:spPr>
          <a:xfrm>
            <a:off x="7773910" y="4709545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2D Matching / 3D Recon.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00C10-AE52-4F1D-B7E8-17FEDDE7F389}"/>
              </a:ext>
            </a:extLst>
          </p:cNvPr>
          <p:cNvSpPr txBox="1"/>
          <p:nvPr/>
        </p:nvSpPr>
        <p:spPr>
          <a:xfrm>
            <a:off x="2832512" y="4687379"/>
            <a:ext cx="1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</a:t>
            </a:r>
            <a:r>
              <a:rPr lang="en-US" i="1" dirty="0"/>
              <a:t>/dx &amp; PID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E1517-13A1-4ED3-A32A-A3AACCB8D067}"/>
              </a:ext>
            </a:extLst>
          </p:cNvPr>
          <p:cNvSpPr txBox="1"/>
          <p:nvPr/>
        </p:nvSpPr>
        <p:spPr>
          <a:xfrm>
            <a:off x="10052736" y="5050637"/>
            <a:ext cx="1922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Imaging, pattern recognition, clustering, etc.</a:t>
            </a:r>
          </a:p>
        </p:txBody>
      </p:sp>
      <p:sp>
        <p:nvSpPr>
          <p:cNvPr id="23" name="Striped Right Arrow 17">
            <a:extLst>
              <a:ext uri="{FF2B5EF4-FFF2-40B4-BE49-F238E27FC236}">
                <a16:creationId xmlns:a16="http://schemas.microsoft.com/office/drawing/2014/main" id="{AC2E7EB7-1BDE-46FB-B044-F86EA0D026B2}"/>
              </a:ext>
            </a:extLst>
          </p:cNvPr>
          <p:cNvSpPr/>
          <p:nvPr/>
        </p:nvSpPr>
        <p:spPr>
          <a:xfrm rot="5400000">
            <a:off x="8311388" y="3857913"/>
            <a:ext cx="1204752" cy="613626"/>
          </a:xfrm>
          <a:prstGeom prst="stripedRightArrow">
            <a:avLst/>
          </a:prstGeom>
          <a:solidFill>
            <a:srgbClr val="A5CD9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imaging</a:t>
            </a:r>
          </a:p>
        </p:txBody>
      </p:sp>
      <p:sp>
        <p:nvSpPr>
          <p:cNvPr id="24" name="Striped Right Arrow 17">
            <a:extLst>
              <a:ext uri="{FF2B5EF4-FFF2-40B4-BE49-F238E27FC236}">
                <a16:creationId xmlns:a16="http://schemas.microsoft.com/office/drawing/2014/main" id="{8729B5DC-4CB3-4A21-9393-E6F43A497E24}"/>
              </a:ext>
            </a:extLst>
          </p:cNvPr>
          <p:cNvSpPr/>
          <p:nvPr/>
        </p:nvSpPr>
        <p:spPr>
          <a:xfrm rot="10800000" flipV="1">
            <a:off x="5621898" y="5243581"/>
            <a:ext cx="1427727" cy="646331"/>
          </a:xfrm>
          <a:prstGeom prst="stripedRightArrow">
            <a:avLst/>
          </a:prstGeom>
          <a:solidFill>
            <a:srgbClr val="A5CD9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fitting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AA886-CBA7-402B-BEB6-D79E49875D9E}"/>
              </a:ext>
            </a:extLst>
          </p:cNvPr>
          <p:cNvSpPr/>
          <p:nvPr/>
        </p:nvSpPr>
        <p:spPr>
          <a:xfrm>
            <a:off x="55880" y="6125792"/>
            <a:ext cx="274032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T17.00007, Heng-Ye Liao</a:t>
            </a:r>
          </a:p>
          <a:p>
            <a:r>
              <a:rPr lang="en-US" i="1" dirty="0"/>
              <a:t>ProtoDUNE Proton Analysis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DBBF964-8B29-4255-8DEB-57F01A76D2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3" t="7911" r="2993" b="1864"/>
          <a:stretch/>
        </p:blipFill>
        <p:spPr>
          <a:xfrm>
            <a:off x="6150880" y="1942774"/>
            <a:ext cx="2167640" cy="1055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E52A16-8503-4D4B-8425-4A71634FD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492" y="2997164"/>
            <a:ext cx="2178629" cy="10210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38B319-A354-47AC-8016-D929542389B7}"/>
              </a:ext>
            </a:extLst>
          </p:cNvPr>
          <p:cNvSpPr txBox="1"/>
          <p:nvPr/>
        </p:nvSpPr>
        <p:spPr>
          <a:xfrm>
            <a:off x="10330968" y="2562998"/>
            <a:ext cx="153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Main focus of today’s talk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749C0-6883-4C6C-BB3F-21F003E9A23A}"/>
              </a:ext>
            </a:extLst>
          </p:cNvPr>
          <p:cNvSpPr txBox="1"/>
          <p:nvPr/>
        </p:nvSpPr>
        <p:spPr>
          <a:xfrm>
            <a:off x="6214198" y="1878233"/>
            <a:ext cx="167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45986A-AB7C-4145-AAFE-D161781FFE32}"/>
              </a:ext>
            </a:extLst>
          </p:cNvPr>
          <p:cNvSpPr txBox="1"/>
          <p:nvPr/>
        </p:nvSpPr>
        <p:spPr>
          <a:xfrm>
            <a:off x="6207176" y="2935305"/>
            <a:ext cx="167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D4450-0A87-4000-BDB5-3AF305226407}"/>
              </a:ext>
            </a:extLst>
          </p:cNvPr>
          <p:cNvSpPr txBox="1"/>
          <p:nvPr/>
        </p:nvSpPr>
        <p:spPr>
          <a:xfrm>
            <a:off x="3253056" y="4919362"/>
            <a:ext cx="76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B33FF"/>
                </a:solidFill>
              </a:rPr>
              <a:t>1 GeV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0B534-37A7-40E2-A7D4-0183BB8ADE45}"/>
              </a:ext>
            </a:extLst>
          </p:cNvPr>
          <p:cNvSpPr txBox="1"/>
          <p:nvPr/>
        </p:nvSpPr>
        <p:spPr>
          <a:xfrm>
            <a:off x="3149642" y="5106907"/>
            <a:ext cx="98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Cosmic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6385F-EC8D-4813-A865-96DE5C8D68E4}"/>
              </a:ext>
            </a:extLst>
          </p:cNvPr>
          <p:cNvSpPr txBox="1"/>
          <p:nvPr/>
        </p:nvSpPr>
        <p:spPr>
          <a:xfrm>
            <a:off x="3149642" y="5476239"/>
            <a:ext cx="19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Result</a:t>
            </a:r>
          </a:p>
        </p:txBody>
      </p:sp>
    </p:spTree>
    <p:extLst>
      <p:ext uri="{BB962C8B-B14F-4D97-AF65-F5344CB8AC3E}">
        <p14:creationId xmlns:p14="http://schemas.microsoft.com/office/powerpoint/2010/main" val="206764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4" grpId="0" animBg="1"/>
      <p:bldP spid="15" grpId="0"/>
      <p:bldP spid="22" grpId="0"/>
      <p:bldP spid="23" grpId="0" animBg="1"/>
      <p:bldP spid="24" grpId="0" animBg="1"/>
      <p:bldP spid="31" grpId="0" animBg="1"/>
      <p:bldP spid="26" grpId="0"/>
      <p:bldP spid="11" grpId="0"/>
      <p:bldP spid="33" grpId="0"/>
      <p:bldP spid="10" grpId="0"/>
      <p:bldP spid="2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A758-4FAC-469E-8190-D180CB94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Noise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06D3-C670-4694-A830-5E5FB9C5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945"/>
            <a:ext cx="7235283" cy="1092425"/>
          </a:xfrm>
        </p:spPr>
        <p:txBody>
          <a:bodyPr/>
          <a:lstStyle/>
          <a:p>
            <a:r>
              <a:rPr lang="en-US" dirty="0">
                <a:cs typeface="+mn-ea"/>
                <a:sym typeface="+mn-lt"/>
              </a:rPr>
              <a:t>Filter out external noise properly</a:t>
            </a:r>
          </a:p>
          <a:p>
            <a:r>
              <a:rPr lang="en-US" dirty="0">
                <a:cs typeface="+mn-ea"/>
                <a:sym typeface="+mn-lt"/>
              </a:rPr>
              <a:t>Correct additional hardware effect/distortion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E0003-5E69-4E45-937C-5510243C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6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5483CC-2FF3-4C6E-A0DA-6830D7AEB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09" y="149866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74C944-E400-4150-AF64-6BB457549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09" y="3057472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11" name="Picture 10" descr="https://lh6.googleusercontent.com/nzLLqMHHgT2TcmOixppldE2zv6oWttPWMWlUnpALCNO1jZH_pxZyGZTVL0Ff8Xjox02ur0FUbtBmsZIkCAbyGEHDQXMhlGLll8mViiRA883eJoHbtrGdWsFgO42dcRbgA2d6dowPHqE">
            <a:extLst>
              <a:ext uri="{FF2B5EF4-FFF2-40B4-BE49-F238E27FC236}">
                <a16:creationId xmlns:a16="http://schemas.microsoft.com/office/drawing/2014/main" id="{151BE377-FAD6-4C2D-9BBA-A0FB8BF0D40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7"/>
          <a:stretch/>
        </p:blipFill>
        <p:spPr bwMode="auto">
          <a:xfrm>
            <a:off x="942109" y="1867993"/>
            <a:ext cx="2904397" cy="16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lh4.googleusercontent.com/VUnyjkQsAOFOvcd6AM9X3p8Is74uDEdiqJVhzhqnCzsh7A8Y-cDY6-6q8QAg70K2rVAwgJNpe8bB7cVByVFZVHLS_j-tdM_3Sl85PC0T0SFnkU896XPlpOMhzHv6js-jAjWcAvG6N6o">
            <a:extLst>
              <a:ext uri="{FF2B5EF4-FFF2-40B4-BE49-F238E27FC236}">
                <a16:creationId xmlns:a16="http://schemas.microsoft.com/office/drawing/2014/main" id="{0C8645C6-0ABF-4CAF-875D-90DDF1672A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/>
          <a:stretch/>
        </p:blipFill>
        <p:spPr bwMode="auto">
          <a:xfrm>
            <a:off x="942109" y="3611566"/>
            <a:ext cx="2908511" cy="16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s://lh4.googleusercontent.com/sAsRItnoU7FXkLX3v9oVmczcoxtoS9JvSaBROMgRNe_X7pTqMEyvAyDppmAKHKOHITjiQrBz7Xz1TfeTzBSa1DX8UFnEermonsKqVi9gdAGtu3K7HvdW-mV1nUfmJ8AgVEFcsEB_uWA">
            <a:extLst>
              <a:ext uri="{FF2B5EF4-FFF2-40B4-BE49-F238E27FC236}">
                <a16:creationId xmlns:a16="http://schemas.microsoft.com/office/drawing/2014/main" id="{01F9A23E-C6B4-406A-96B5-3C03C28BB3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18" y="2011793"/>
            <a:ext cx="3554978" cy="3241100"/>
          </a:xfrm>
          <a:prstGeom prst="rect">
            <a:avLst/>
          </a:prstGeom>
          <a:noFill/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7DF84-4872-40A5-BBBD-93F0F1C1A83C}"/>
              </a:ext>
            </a:extLst>
          </p:cNvPr>
          <p:cNvSpPr txBox="1"/>
          <p:nvPr/>
        </p:nvSpPr>
        <p:spPr>
          <a:xfrm>
            <a:off x="1465331" y="3604203"/>
            <a:ext cx="20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 noise filtering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226B8-34A1-4B41-9894-7BA22F154F82}"/>
              </a:ext>
            </a:extLst>
          </p:cNvPr>
          <p:cNvSpPr txBox="1"/>
          <p:nvPr/>
        </p:nvSpPr>
        <p:spPr>
          <a:xfrm>
            <a:off x="4264673" y="1825625"/>
            <a:ext cx="3106283" cy="37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“50 kHz” collection plane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4E0D9-B2E1-4501-8743-BD29F24BE335}"/>
              </a:ext>
            </a:extLst>
          </p:cNvPr>
          <p:cNvSpPr txBox="1"/>
          <p:nvPr/>
        </p:nvSpPr>
        <p:spPr>
          <a:xfrm>
            <a:off x="1646664" y="1785572"/>
            <a:ext cx="1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Coherent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92C6A-03CB-4C8F-8E14-93F7F2172909}"/>
              </a:ext>
            </a:extLst>
          </p:cNvPr>
          <p:cNvSpPr txBox="1"/>
          <p:nvPr/>
        </p:nvSpPr>
        <p:spPr>
          <a:xfrm>
            <a:off x="6553201" y="5016767"/>
            <a:ext cx="962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Time [0.5us]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99F95-8A56-4CAB-9A17-C96CF3BB4702}"/>
              </a:ext>
            </a:extLst>
          </p:cNvPr>
          <p:cNvSpPr txBox="1"/>
          <p:nvPr/>
        </p:nvSpPr>
        <p:spPr>
          <a:xfrm rot="16200000">
            <a:off x="517897" y="1926951"/>
            <a:ext cx="80995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i="1" dirty="0"/>
              <a:t>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9288D9-0DE0-49B7-8616-A7E94BB0E492}"/>
              </a:ext>
            </a:extLst>
          </p:cNvPr>
          <p:cNvSpPr txBox="1"/>
          <p:nvPr/>
        </p:nvSpPr>
        <p:spPr>
          <a:xfrm rot="16200000">
            <a:off x="513913" y="3857414"/>
            <a:ext cx="7791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i="1" dirty="0"/>
              <a:t>Channel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447FD-0F85-4F8C-96E7-BD0DBBE468C2}"/>
              </a:ext>
            </a:extLst>
          </p:cNvPr>
          <p:cNvSpPr txBox="1"/>
          <p:nvPr/>
        </p:nvSpPr>
        <p:spPr>
          <a:xfrm>
            <a:off x="2822222" y="5135023"/>
            <a:ext cx="96272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i="1" dirty="0"/>
              <a:t>Time [0.5us]</a:t>
            </a: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5F7E513E-56CA-437C-B492-05D002B1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53" y="2582631"/>
            <a:ext cx="2804669" cy="18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https://lh3.googleusercontent.com/1USRmyXogcnNxGOHplMAQf7HWivtx_u-SIaESNKm4Pwf-UGwaqqU9G94fJ9omm8X4khUlC02OOYc5T5QS71hj2BYtPnccbndJjVr_ZxE-CF0IiqPh1OWWvBQayO6ujLIJSdikGftMv4">
            <a:extLst>
              <a:ext uri="{FF2B5EF4-FFF2-40B4-BE49-F238E27FC236}">
                <a16:creationId xmlns:a16="http://schemas.microsoft.com/office/drawing/2014/main" id="{29354DE2-C482-4E8E-8CD2-450A184C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53" y="4596944"/>
            <a:ext cx="2862075" cy="19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2104E4-4D9E-4A7E-9E37-FB7E89A17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94" y="319790"/>
            <a:ext cx="3581911" cy="17611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C88B8F-D3A7-4C30-A243-8D29ACD56373}"/>
              </a:ext>
            </a:extLst>
          </p:cNvPr>
          <p:cNvSpPr txBox="1"/>
          <p:nvPr/>
        </p:nvSpPr>
        <p:spPr>
          <a:xfrm>
            <a:off x="8225304" y="2300036"/>
            <a:ext cx="31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clock issue in one of 120 FEMBs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597FB0-ACB5-4FDD-A35D-40EE2C130F45}"/>
              </a:ext>
            </a:extLst>
          </p:cNvPr>
          <p:cNvSpPr txBox="1"/>
          <p:nvPr/>
        </p:nvSpPr>
        <p:spPr>
          <a:xfrm>
            <a:off x="8740835" y="139859"/>
            <a:ext cx="2186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“RC” undershoot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3D585A-0F72-40CC-86C4-1555C1536F1C}"/>
                  </a:ext>
                </a:extLst>
              </p:cNvPr>
              <p:cNvSpPr txBox="1"/>
              <p:nvPr/>
            </p:nvSpPr>
            <p:spPr>
              <a:xfrm>
                <a:off x="5943600" y="2242483"/>
                <a:ext cx="11708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B33FF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i="1" dirty="0">
                    <a:solidFill>
                      <a:srgbClr val="1B33FF"/>
                    </a:solidFill>
                  </a:rPr>
                  <a:t>Before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After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3D585A-0F72-40CC-86C4-1555C1536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242483"/>
                <a:ext cx="1170878" cy="646331"/>
              </a:xfrm>
              <a:prstGeom prst="rect">
                <a:avLst/>
              </a:prstGeom>
              <a:blipFill>
                <a:blip r:embed="rId8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DBE0B0F-DCBE-4333-B2BE-E8366F574F02}"/>
              </a:ext>
            </a:extLst>
          </p:cNvPr>
          <p:cNvSpPr txBox="1"/>
          <p:nvPr/>
        </p:nvSpPr>
        <p:spPr>
          <a:xfrm>
            <a:off x="9087023" y="4698438"/>
            <a:ext cx="20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 correction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3F9DE-66F2-40B7-80AA-AE0727C9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1502A5-2834-48C6-ADE6-1E089C29E35D}"/>
              </a:ext>
            </a:extLst>
          </p:cNvPr>
          <p:cNvSpPr txBox="1"/>
          <p:nvPr/>
        </p:nvSpPr>
        <p:spPr>
          <a:xfrm>
            <a:off x="10564620" y="1980873"/>
            <a:ext cx="93856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i="1" dirty="0"/>
              <a:t>Time [0.5us]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673EA-3FAB-4053-BB6C-2D0DEB2D5DB5}"/>
              </a:ext>
            </a:extLst>
          </p:cNvPr>
          <p:cNvSpPr txBox="1"/>
          <p:nvPr/>
        </p:nvSpPr>
        <p:spPr>
          <a:xfrm>
            <a:off x="9190415" y="650915"/>
            <a:ext cx="173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 correction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19712B-FC60-4FDC-B1DE-CBEAECEA1427}"/>
              </a:ext>
            </a:extLst>
          </p:cNvPr>
          <p:cNvCxnSpPr>
            <a:cxnSpLocks/>
          </p:cNvCxnSpPr>
          <p:nvPr/>
        </p:nvCxnSpPr>
        <p:spPr>
          <a:xfrm flipH="1">
            <a:off x="9392479" y="1010926"/>
            <a:ext cx="162108" cy="641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B24E10-E6B2-4E68-8B20-F0AFDAAC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5"/>
          <a:stretch/>
        </p:blipFill>
        <p:spPr>
          <a:xfrm>
            <a:off x="7397976" y="1571798"/>
            <a:ext cx="3566099" cy="1754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E3C88-A27D-44E5-B474-CAC14E16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Noise Filtering (</a:t>
            </a:r>
            <a:r>
              <a:rPr lang="en-US" dirty="0" err="1">
                <a:latin typeface="+mn-lt"/>
                <a:ea typeface="+mn-ea"/>
                <a:cs typeface="+mn-ea"/>
                <a:sym typeface="+mn-lt"/>
              </a:rPr>
              <a:t>cont</a:t>
            </a:r>
            <a:r>
              <a:rPr lang="en-US" dirty="0">
                <a:latin typeface="+mn-lt"/>
                <a:ea typeface="+mn-ea"/>
                <a:cs typeface="+mn-ea"/>
                <a:sym typeface="+mn-lt"/>
              </a:rPr>
              <a:t>’)</a:t>
            </a:r>
            <a:endParaRPr lang="en-US" sz="2400" b="1" i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850C-BC79-4C6F-B9D1-73770F0C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1847"/>
            <a:ext cx="10515600" cy="9415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+mn-ea"/>
                <a:sym typeface="+mn-lt"/>
              </a:rPr>
              <a:t>Fix some residual electronics issues</a:t>
            </a:r>
          </a:p>
          <a:p>
            <a:r>
              <a:rPr lang="en-US" dirty="0">
                <a:cs typeface="+mn-ea"/>
                <a:sym typeface="+mn-lt"/>
              </a:rPr>
              <a:t>Overall performance of noise filtering is good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CDD1E-0DAF-415F-9EC0-52E4E351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7</a:t>
            </a:fld>
            <a:endParaRPr lang="en-US">
              <a:cs typeface="+mn-ea"/>
              <a:sym typeface="+mn-lt"/>
            </a:endParaRP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5593E9-1D87-454E-B528-448EF269F3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50" y="1451185"/>
            <a:ext cx="3806871" cy="190261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A0108D-AF88-4C74-8C92-F8C87D55D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AFCA77-BDC8-4B33-A6E2-2D0B4C75AB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12" y="3420081"/>
            <a:ext cx="3719947" cy="1902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752C42-6084-4311-B2C5-D7BB7943A30A}"/>
              </a:ext>
            </a:extLst>
          </p:cNvPr>
          <p:cNvSpPr txBox="1"/>
          <p:nvPr/>
        </p:nvSpPr>
        <p:spPr>
          <a:xfrm>
            <a:off x="3511006" y="1672247"/>
            <a:ext cx="124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B33FF"/>
                </a:solidFill>
              </a:rPr>
              <a:t>Sticky bits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AC92CE-7C5C-45B7-8F31-F1B3634938E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010974" y="1856913"/>
            <a:ext cx="500032" cy="19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480B1F-2C77-4340-9281-1558C87619D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54048" y="1856913"/>
            <a:ext cx="348714" cy="25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62071F-EDC2-4D9E-8AE5-6F9E40084B19}"/>
              </a:ext>
            </a:extLst>
          </p:cNvPr>
          <p:cNvCxnSpPr>
            <a:stCxn id="9" idx="2"/>
          </p:cNvCxnSpPr>
          <p:nvPr/>
        </p:nvCxnSpPr>
        <p:spPr>
          <a:xfrm>
            <a:off x="4132527" y="2041579"/>
            <a:ext cx="378633" cy="48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A8B5A3F-2C88-478C-B466-778520087C59}"/>
              </a:ext>
            </a:extLst>
          </p:cNvPr>
          <p:cNvSpPr txBox="1"/>
          <p:nvPr/>
        </p:nvSpPr>
        <p:spPr>
          <a:xfrm>
            <a:off x="8530203" y="1238059"/>
            <a:ext cx="193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“ledge” waveform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C9705-1142-47A0-9737-491E5C5A8245}"/>
              </a:ext>
            </a:extLst>
          </p:cNvPr>
          <p:cNvCxnSpPr>
            <a:cxnSpLocks/>
          </p:cNvCxnSpPr>
          <p:nvPr/>
        </p:nvCxnSpPr>
        <p:spPr>
          <a:xfrm>
            <a:off x="9494665" y="1571798"/>
            <a:ext cx="0" cy="373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33BAE0-9F63-4A4C-BC4F-E117968B8BB9}"/>
              </a:ext>
            </a:extLst>
          </p:cNvPr>
          <p:cNvSpPr txBox="1"/>
          <p:nvPr/>
        </p:nvSpPr>
        <p:spPr>
          <a:xfrm>
            <a:off x="8699895" y="1939673"/>
            <a:ext cx="193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Excluded from signal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EAFF-F1C4-4381-B409-DEA8200EE306}"/>
              </a:ext>
            </a:extLst>
          </p:cNvPr>
          <p:cNvSpPr txBox="1"/>
          <p:nvPr/>
        </p:nvSpPr>
        <p:spPr>
          <a:xfrm>
            <a:off x="3568109" y="3676201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 noise filtering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44AB3-038A-4997-B49F-8796E7D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2D7AD2-EDBE-4BED-A17A-0C010554E999}"/>
              </a:ext>
            </a:extLst>
          </p:cNvPr>
          <p:cNvSpPr/>
          <p:nvPr/>
        </p:nvSpPr>
        <p:spPr>
          <a:xfrm>
            <a:off x="7966215" y="5378505"/>
            <a:ext cx="4002258" cy="106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 of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(X) plane 565 ± 60 e</a:t>
            </a:r>
            <a:r>
              <a:rPr lang="en-US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 of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induction (V) plane 662 ± 56 e</a:t>
            </a:r>
            <a:r>
              <a:rPr lang="en-US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 of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induction (U) plane 651 ± 54 e</a:t>
            </a:r>
            <a:r>
              <a:rPr lang="en-US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5186861-FF9D-4F8B-8293-611D8DF34EFF}"/>
              </a:ext>
            </a:extLst>
          </p:cNvPr>
          <p:cNvSpPr/>
          <p:nvPr/>
        </p:nvSpPr>
        <p:spPr>
          <a:xfrm>
            <a:off x="7721600" y="3826479"/>
            <a:ext cx="244616" cy="2537685"/>
          </a:xfrm>
          <a:prstGeom prst="leftBrace">
            <a:avLst>
              <a:gd name="adj1" fmla="val 44950"/>
              <a:gd name="adj2" fmla="val 8712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C42ED-0E33-448B-B1E7-7A7A87499617}"/>
              </a:ext>
            </a:extLst>
          </p:cNvPr>
          <p:cNvSpPr txBox="1"/>
          <p:nvPr/>
        </p:nvSpPr>
        <p:spPr>
          <a:xfrm>
            <a:off x="287777" y="1757839"/>
            <a:ext cx="1765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evidence in ~3% of total channels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9B9625-6623-4B13-A412-3E1CE5C60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81" y="3726032"/>
            <a:ext cx="2385288" cy="16662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296041-1A2A-4062-96F0-09904293B75F}"/>
              </a:ext>
            </a:extLst>
          </p:cNvPr>
          <p:cNvSpPr/>
          <p:nvPr/>
        </p:nvSpPr>
        <p:spPr>
          <a:xfrm>
            <a:off x="8530203" y="887168"/>
            <a:ext cx="2244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 1% of total channels</a:t>
            </a:r>
          </a:p>
        </p:txBody>
      </p:sp>
    </p:spTree>
    <p:extLst>
      <p:ext uri="{BB962C8B-B14F-4D97-AF65-F5344CB8AC3E}">
        <p14:creationId xmlns:p14="http://schemas.microsoft.com/office/powerpoint/2010/main" val="202981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9D34D-7023-4513-8AF1-03343FF62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5"/>
          <a:stretch/>
        </p:blipFill>
        <p:spPr>
          <a:xfrm>
            <a:off x="7417833" y="1838962"/>
            <a:ext cx="4522958" cy="4517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59DCA-2672-4EBA-9BCA-345DC77D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response: </a:t>
            </a:r>
            <a:r>
              <a:rPr lang="en-US" b="1" i="1" dirty="0"/>
              <a:t>Garfield</a:t>
            </a:r>
            <a:r>
              <a:rPr lang="en-US" dirty="0"/>
              <a:t> drift simulation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676ED2D-76EF-4064-B02F-50166F4B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2D06-1C5F-4E02-A776-66693431C43D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E72B2-C156-4449-AB6C-ED71C7AF3229}"/>
              </a:ext>
            </a:extLst>
          </p:cNvPr>
          <p:cNvSpPr/>
          <p:nvPr/>
        </p:nvSpPr>
        <p:spPr>
          <a:xfrm>
            <a:off x="7701906" y="34990"/>
            <a:ext cx="4152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latin typeface="+mj-lt"/>
              </a:rPr>
              <a:t>Garfield, a drift-chamber simulation program User’s Guide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222222"/>
                </a:solidFill>
              </a:rPr>
              <a:t>Veenhof</a:t>
            </a:r>
            <a:r>
              <a:rPr lang="en-US" dirty="0">
                <a:solidFill>
                  <a:srgbClr val="222222"/>
                </a:solidFill>
              </a:rPr>
              <a:t>, R. (1993)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5231CA-F744-4869-85EC-B7DEE39701D7}"/>
                  </a:ext>
                </a:extLst>
              </p:cNvPr>
              <p:cNvSpPr/>
              <p:nvPr/>
            </p:nvSpPr>
            <p:spPr>
              <a:xfrm>
                <a:off x="6181238" y="3125045"/>
                <a:ext cx="153391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rgbClr val="FF9900"/>
                    </a:solidFill>
                  </a:rPr>
                  <a:t>Electron drift path (E field) </a:t>
                </a:r>
              </a:p>
              <a:p>
                <a:r>
                  <a:rPr lang="en-US" i="1" dirty="0"/>
                  <a:t>         </a:t>
                </a:r>
                <a:r>
                  <a:rPr lang="en-US" sz="2400" b="1" i="1" dirty="0"/>
                  <a:t> +</a:t>
                </a:r>
              </a:p>
              <a:p>
                <a:r>
                  <a:rPr lang="en-US" i="1" dirty="0">
                    <a:solidFill>
                      <a:srgbClr val="00B050"/>
                    </a:solidFill>
                  </a:rPr>
                  <a:t>Weighting potential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5231CA-F744-4869-85EC-B7DEE3970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38" y="3125045"/>
                <a:ext cx="1533910" cy="1569660"/>
              </a:xfrm>
              <a:prstGeom prst="rect">
                <a:avLst/>
              </a:prstGeom>
              <a:blipFill>
                <a:blip r:embed="rId3"/>
                <a:stretch>
                  <a:fillRect l="-3571" t="-2335" b="-5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85F4C0-7F8C-431F-910A-83F7B8FAA274}"/>
                  </a:ext>
                </a:extLst>
              </p:cNvPr>
              <p:cNvSpPr/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Ramo’s</a:t>
                </a:r>
                <a:r>
                  <a:rPr lang="en-US" i="1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 theorem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85F4C0-7F8C-431F-910A-83F7B8FA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blipFill>
                <a:blip r:embed="rId4"/>
                <a:stretch>
                  <a:fillRect l="-1896" t="-3509"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246CB8-BF4B-466A-989D-178A578B8B2A}"/>
                  </a:ext>
                </a:extLst>
              </p:cNvPr>
              <p:cNvSpPr/>
              <p:nvPr/>
            </p:nvSpPr>
            <p:spPr>
              <a:xfrm>
                <a:off x="3927159" y="1563541"/>
                <a:ext cx="2254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rgbClr val="00B050"/>
                    </a:solidFill>
                  </a:rPr>
                  <a:t>Weighting potential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246CB8-BF4B-466A-989D-178A578B8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59" y="1563541"/>
                <a:ext cx="2254079" cy="369332"/>
              </a:xfrm>
              <a:prstGeom prst="rect">
                <a:avLst/>
              </a:prstGeom>
              <a:blipFill>
                <a:blip r:embed="rId6"/>
                <a:stretch>
                  <a:fillRect l="-21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A7E9C-8734-404B-98B9-EBC26D14FFD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356375" y="1748207"/>
            <a:ext cx="570784" cy="41024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70D09-97F1-421F-B50F-BD7D9977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796D29-E980-45FC-B5DC-78814B0A92AE}"/>
              </a:ext>
            </a:extLst>
          </p:cNvPr>
          <p:cNvGrpSpPr/>
          <p:nvPr/>
        </p:nvGrpSpPr>
        <p:grpSpPr>
          <a:xfrm>
            <a:off x="1146800" y="2574341"/>
            <a:ext cx="4776674" cy="3869428"/>
            <a:chOff x="5510453" y="313714"/>
            <a:chExt cx="4776674" cy="386942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CE7FA5-1B0E-42E4-890F-AAAD53982103}"/>
                </a:ext>
              </a:extLst>
            </p:cNvPr>
            <p:cNvCxnSpPr>
              <a:cxnSpLocks/>
            </p:cNvCxnSpPr>
            <p:nvPr/>
          </p:nvCxnSpPr>
          <p:spPr>
            <a:xfrm>
              <a:off x="7006728" y="683046"/>
              <a:ext cx="1213445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2BAF99-18AD-4D71-8BF5-931884E0DF85}"/>
                </a:ext>
              </a:extLst>
            </p:cNvPr>
            <p:cNvCxnSpPr>
              <a:cxnSpLocks/>
            </p:cNvCxnSpPr>
            <p:nvPr/>
          </p:nvCxnSpPr>
          <p:spPr>
            <a:xfrm>
              <a:off x="6994670" y="683046"/>
              <a:ext cx="12058" cy="11269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785FC0-8D0C-4E71-9A9A-749AD1035948}"/>
                </a:ext>
              </a:extLst>
            </p:cNvPr>
            <p:cNvSpPr txBox="1"/>
            <p:nvPr/>
          </p:nvSpPr>
          <p:spPr>
            <a:xfrm>
              <a:off x="7388065" y="313714"/>
              <a:ext cx="225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Wire pitch direction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C6A340-93B8-42E3-A06C-B743219ED07D}"/>
                </a:ext>
              </a:extLst>
            </p:cNvPr>
            <p:cNvSpPr txBox="1"/>
            <p:nvPr/>
          </p:nvSpPr>
          <p:spPr>
            <a:xfrm>
              <a:off x="5510453" y="817203"/>
              <a:ext cx="1564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Drift direction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0AF589-484E-4CF8-97EA-3C52FA145356}"/>
                </a:ext>
              </a:extLst>
            </p:cNvPr>
            <p:cNvGrpSpPr/>
            <p:nvPr/>
          </p:nvGrpSpPr>
          <p:grpSpPr>
            <a:xfrm>
              <a:off x="5855699" y="2250136"/>
              <a:ext cx="4126501" cy="1224862"/>
              <a:chOff x="6289708" y="2846567"/>
              <a:chExt cx="4126501" cy="122486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0F3A2D1-0C78-4613-889E-B9F24A11C9E7}"/>
                  </a:ext>
                </a:extLst>
              </p:cNvPr>
              <p:cNvGrpSpPr/>
              <p:nvPr/>
            </p:nvGrpSpPr>
            <p:grpSpPr>
              <a:xfrm>
                <a:off x="6297104" y="3007151"/>
                <a:ext cx="3555117" cy="75967"/>
                <a:chOff x="6297104" y="3007151"/>
                <a:chExt cx="3555117" cy="759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94969C8-FC00-423C-8133-029376645A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9710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ED3D43B-CF68-4031-9251-39DADCAA61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6532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CBD2654-E672-4719-9504-EE301EB5DE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37316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4EAFB6F-56B5-4C51-A92E-25226890FE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5540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C60F93D-74A5-4D07-95FC-40FF13482B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376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EB7243-FC6D-4CCC-B0A5-C408D5BC7E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4198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AD2EBA9-CC40-4EC6-A12A-8A2FF1B563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0212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BF9D1C2-A386-426F-AC92-AA981F015B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6596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5D1986F5-23D5-44BE-8662-5A28415F3D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3418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9F59DF7-C8FB-46AD-9C01-E1634E15E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06173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2546F14E-60FC-4E56-8543-53D9B9040F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4397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EE79D2F-C03A-4CA6-918D-242A21B608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4262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5B78BB-E6DA-4723-96AD-3DC7B02488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1084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F233F4F-5882-438F-9BBD-01ED829FF4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779069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DC8F91-F952-4AD7-8B30-723A1BFB3A4F}"/>
                  </a:ext>
                </a:extLst>
              </p:cNvPr>
              <p:cNvGrpSpPr/>
              <p:nvPr/>
            </p:nvGrpSpPr>
            <p:grpSpPr>
              <a:xfrm>
                <a:off x="6297104" y="3298386"/>
                <a:ext cx="3555117" cy="75967"/>
                <a:chOff x="6297104" y="3007151"/>
                <a:chExt cx="3555117" cy="75967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3A80136A-2D16-4FF7-B09B-0CBBA81F25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9710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C05164F-FED1-463E-A7DF-F6789C2F31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6532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1234521-B53F-45A7-AA26-24876A2B1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37316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CA01E8B-3EBB-4A2E-8411-D66DB37B74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5540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C8EEA4CA-4658-4723-BC02-3BC3FF3AB6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376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0D7A527-EF60-4391-86C4-75D7F13973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4198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54FFE-7841-44EC-9B11-D8DF56A5B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0212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5F8E859A-561A-488C-B541-D937B3638D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6596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E526254-66BE-4D6B-ADCF-97CEA55E0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3418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889FE8D-A4FF-49CD-AAEF-0ECD630966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06173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33EAE8A-959A-4DBA-BA6B-1BF880A74A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4397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DE44BBA-5AE6-4A68-9186-C942D24D36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4262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B5E91023-6859-4CB9-9376-BC4D9C4E4B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1084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05FF089-584F-4D89-90CA-5258945DEB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779069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801D20D-C214-40A9-B55A-F22EA533C2E6}"/>
                  </a:ext>
                </a:extLst>
              </p:cNvPr>
              <p:cNvGrpSpPr/>
              <p:nvPr/>
            </p:nvGrpSpPr>
            <p:grpSpPr>
              <a:xfrm>
                <a:off x="6289708" y="3577287"/>
                <a:ext cx="3555117" cy="75967"/>
                <a:chOff x="6297104" y="3007151"/>
                <a:chExt cx="3555117" cy="75967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302FC707-3866-4704-AF34-4C7E8D82E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9710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9A24A80-2A38-46CF-8670-DD6003157F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6532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2FB8EC5-E7BE-4352-966C-10E3FE408E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37316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8F531BA-7AB9-4376-B5D1-EF978CBC98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5540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326D2-9EC6-4384-A3EB-1DCF408C2B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376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382CED-B200-46D3-B20D-82D0F9FB71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4198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E07124E-2620-4DBF-99CC-1C54868439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0212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31E03D88-80C4-4E4D-B4FF-D09F32002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6596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7A75435-1BCC-4C7E-8D53-720B4C625AE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3418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C6207C1-C49E-4868-8706-745DF2E7C7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06173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90C2CEE-F7DF-4057-9BE0-52323837D1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4397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CE376AC-A18B-42D0-A563-5221966ED3B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4262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5596C7E-E5BF-4300-A8CB-736C94F1CF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1084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96D07E-74B6-4988-A0A7-DAFE11D248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779069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82E7F2-B0E2-442E-87D9-64484B28F851}"/>
                  </a:ext>
                </a:extLst>
              </p:cNvPr>
              <p:cNvGrpSpPr/>
              <p:nvPr/>
            </p:nvGrpSpPr>
            <p:grpSpPr>
              <a:xfrm>
                <a:off x="6289708" y="3835021"/>
                <a:ext cx="3555117" cy="75967"/>
                <a:chOff x="6297104" y="3007151"/>
                <a:chExt cx="3555117" cy="7596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F4FC21E-07C6-411A-B7E8-C76A88662E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9710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E89B32C-FFF4-493A-9B3D-6D8A947688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6532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EDBFC8B-BE68-4DC4-A964-EE9A127299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37316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7467572-828A-4881-9ABC-55A8CEB2D2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5540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75144F3-4604-430D-85AD-3AB4E69222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373764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CBAF5E0-5E12-4E63-992F-778AB06285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41988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D7A459E-0307-4CDB-87D9-3DCA217ACE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10212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81F907-F53F-45EC-9620-847C3FDEC0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6596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64D10B70-4EB3-42F0-812A-FB336D8783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3418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B7E3BD4-443D-435E-8FC4-ADE80A48B2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06173" y="3009966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1B0F296-BB16-45EA-93B6-8596B4A007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4397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E8F8074-75D8-4F39-9F38-6EC1971741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42621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8C68E39-26F5-40AA-A555-9AFB2000D4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10845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C556072-26FB-4255-8F11-5B3C4C68AB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779069" y="300715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8FC286-2C34-4B61-A5AD-BAAE26428ED1}"/>
                  </a:ext>
                </a:extLst>
              </p:cNvPr>
              <p:cNvSpPr txBox="1"/>
              <p:nvPr/>
            </p:nvSpPr>
            <p:spPr>
              <a:xfrm>
                <a:off x="9982200" y="2846567"/>
                <a:ext cx="434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79C502B-3092-4C72-A782-FF2069992CBC}"/>
                  </a:ext>
                </a:extLst>
              </p:cNvPr>
              <p:cNvSpPr txBox="1"/>
              <p:nvPr/>
            </p:nvSpPr>
            <p:spPr>
              <a:xfrm>
                <a:off x="9982199" y="3119467"/>
                <a:ext cx="434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4309D1-4F98-48E1-AFD4-713307321CE4}"/>
                  </a:ext>
                </a:extLst>
              </p:cNvPr>
              <p:cNvSpPr txBox="1"/>
              <p:nvPr/>
            </p:nvSpPr>
            <p:spPr>
              <a:xfrm>
                <a:off x="9982199" y="3429000"/>
                <a:ext cx="434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72313-43CB-48BF-9506-302E8CD82B74}"/>
                  </a:ext>
                </a:extLst>
              </p:cNvPr>
              <p:cNvSpPr txBox="1"/>
              <p:nvPr/>
            </p:nvSpPr>
            <p:spPr>
              <a:xfrm>
                <a:off x="9965087" y="3702097"/>
                <a:ext cx="434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514EDC-8F5B-458B-9E39-701FA6BC3099}"/>
                </a:ext>
              </a:extLst>
            </p:cNvPr>
            <p:cNvSpPr>
              <a:spLocks/>
            </p:cNvSpPr>
            <p:nvPr/>
          </p:nvSpPr>
          <p:spPr>
            <a:xfrm>
              <a:off x="7843483" y="1209920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61841C-027C-4985-9A12-A557CFEFF894}"/>
                </a:ext>
              </a:extLst>
            </p:cNvPr>
            <p:cNvSpPr txBox="1"/>
            <p:nvPr/>
          </p:nvSpPr>
          <p:spPr>
            <a:xfrm>
              <a:off x="8036752" y="937031"/>
              <a:ext cx="225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Ionization electrons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Charge deposit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FAE92D-4754-45C8-A423-3A2DFC9DDC57}"/>
                </a:ext>
              </a:extLst>
            </p:cNvPr>
            <p:cNvCxnSpPr>
              <a:cxnSpLocks/>
            </p:cNvCxnSpPr>
            <p:nvPr/>
          </p:nvCxnSpPr>
          <p:spPr>
            <a:xfrm>
              <a:off x="7878927" y="1439235"/>
              <a:ext cx="0" cy="1008061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E5D075-6C48-4CA2-A24E-0F070AB32F91}"/>
                </a:ext>
              </a:extLst>
            </p:cNvPr>
            <p:cNvSpPr>
              <a:spLocks/>
            </p:cNvSpPr>
            <p:nvPr/>
          </p:nvSpPr>
          <p:spPr>
            <a:xfrm>
              <a:off x="7782448" y="2509828"/>
              <a:ext cx="229876" cy="1538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BE9E13-3954-463D-9D27-CB6BCC946C70}"/>
                </a:ext>
              </a:extLst>
            </p:cNvPr>
            <p:cNvSpPr/>
            <p:nvPr/>
          </p:nvSpPr>
          <p:spPr>
            <a:xfrm>
              <a:off x="7210242" y="2206000"/>
              <a:ext cx="1395902" cy="774851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050C7E-1452-4F94-BD3E-69D3D8E34FE0}"/>
                </a:ext>
              </a:extLst>
            </p:cNvPr>
            <p:cNvSpPr txBox="1"/>
            <p:nvPr/>
          </p:nvSpPr>
          <p:spPr>
            <a:xfrm>
              <a:off x="5634872" y="3536811"/>
              <a:ext cx="2332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Induced current</a:t>
              </a:r>
            </a:p>
            <a:p>
              <a:r>
                <a:rPr lang="en-US" b="1" i="1" dirty="0"/>
                <a:t>Long-range induction</a:t>
              </a:r>
            </a:p>
          </p:txBody>
        </p: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842F8D03-CBF3-4960-8E7C-E6610D7C3A66}"/>
                </a:ext>
              </a:extLst>
            </p:cNvPr>
            <p:cNvCxnSpPr>
              <a:stCxn id="33" idx="0"/>
              <a:endCxn id="32" idx="2"/>
            </p:cNvCxnSpPr>
            <p:nvPr/>
          </p:nvCxnSpPr>
          <p:spPr>
            <a:xfrm rot="5400000" flipH="1" flipV="1">
              <a:off x="6533989" y="2860559"/>
              <a:ext cx="943385" cy="409121"/>
            </a:xfrm>
            <a:prstGeom prst="curvedConnector2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9DCA-2672-4EBA-9BCA-345DC77D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response: </a:t>
            </a:r>
            <a:r>
              <a:rPr lang="en-US" b="1" i="1" dirty="0"/>
              <a:t>Garfield</a:t>
            </a:r>
            <a:r>
              <a:rPr lang="en-US" dirty="0"/>
              <a:t> drift simulation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676ED2D-76EF-4064-B02F-50166F4B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2D06-1C5F-4E02-A776-66693431C43D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2" descr="https://www.phy.bnl.gov/~wgu/protodune/field_response/weihy/central_wire_field_response.png">
            <a:extLst>
              <a:ext uri="{FF2B5EF4-FFF2-40B4-BE49-F238E27FC236}">
                <a16:creationId xmlns:a16="http://schemas.microsoft.com/office/drawing/2014/main" id="{D15081BC-4987-4BFE-88BF-9130D456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74" y="1872143"/>
            <a:ext cx="4867136" cy="34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E9750-B01D-4510-9AB7-E5908D377459}"/>
              </a:ext>
            </a:extLst>
          </p:cNvPr>
          <p:cNvSpPr txBox="1"/>
          <p:nvPr/>
        </p:nvSpPr>
        <p:spPr>
          <a:xfrm>
            <a:off x="7172325" y="5577584"/>
            <a:ext cx="4539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Field response in the central wire</a:t>
            </a:r>
          </a:p>
        </p:txBody>
      </p:sp>
      <p:pic>
        <p:nvPicPr>
          <p:cNvPr id="21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D301FA-DA24-4358-8C39-EBA952409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"/>
          <a:stretch/>
        </p:blipFill>
        <p:spPr>
          <a:xfrm>
            <a:off x="639547" y="2565240"/>
            <a:ext cx="5426820" cy="3576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446404-35BF-451C-A162-5CDECD34C4FB}"/>
                  </a:ext>
                </a:extLst>
              </p:cNvPr>
              <p:cNvSpPr/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Ramo’s</a:t>
                </a:r>
                <a:r>
                  <a:rPr lang="en-US" i="1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 theorem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⃑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446404-35BF-451C-A162-5CDECD34C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77" y="1647712"/>
                <a:ext cx="2562048" cy="679930"/>
              </a:xfrm>
              <a:prstGeom prst="rect">
                <a:avLst/>
              </a:prstGeom>
              <a:blipFill>
                <a:blip r:embed="rId4"/>
                <a:stretch>
                  <a:fillRect l="-1896" t="-3509"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D3B5F-93C3-42AB-B652-1F9DF6E6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| APS April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9379-4F54-4D54-8FC3-38A38822A860}"/>
              </a:ext>
            </a:extLst>
          </p:cNvPr>
          <p:cNvSpPr txBox="1"/>
          <p:nvPr/>
        </p:nvSpPr>
        <p:spPr>
          <a:xfrm>
            <a:off x="4930219" y="5486400"/>
            <a:ext cx="320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5317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krn3s2a">
      <a:majorFont>
        <a:latin typeface="Calibri" panose="020F0302020204030204"/>
        <a:ea typeface="Microsoft YaHei"/>
        <a:cs typeface=""/>
      </a:majorFont>
      <a:minorFont>
        <a:latin typeface="Calibr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1154</Words>
  <Application>Microsoft Office PowerPoint</Application>
  <PresentationFormat>Widescreen</PresentationFormat>
  <Paragraphs>241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Century Schoolbook L</vt:lpstr>
      <vt:lpstr>Microsoft YaHei</vt:lpstr>
      <vt:lpstr>Arial</vt:lpstr>
      <vt:lpstr>Calibri</vt:lpstr>
      <vt:lpstr>Cambria Math</vt:lpstr>
      <vt:lpstr>Times New Roman</vt:lpstr>
      <vt:lpstr>Wingdings</vt:lpstr>
      <vt:lpstr>Office Theme</vt:lpstr>
      <vt:lpstr>Equation</vt:lpstr>
      <vt:lpstr>Signal Processing in the ProtoDUNE-SP LArTPC</vt:lpstr>
      <vt:lpstr>ProtoDUNE Single Phase (SP)</vt:lpstr>
      <vt:lpstr>ProtoDUNE-SP Overview</vt:lpstr>
      <vt:lpstr>ProtoDUNE: How does it work?</vt:lpstr>
      <vt:lpstr>General Overview of LArTPC Reconstruction</vt:lpstr>
      <vt:lpstr>Noise Filtering</vt:lpstr>
      <vt:lpstr>Noise Filtering (cont’)</vt:lpstr>
      <vt:lpstr>Field response: Garfield drift simulation</vt:lpstr>
      <vt:lpstr>Field response: Garfield drift simulation</vt:lpstr>
      <vt:lpstr>Field response: Garfield drift simulation</vt:lpstr>
      <vt:lpstr>Long-range Induction: 2-D deconvolution</vt:lpstr>
      <vt:lpstr>Signal Processing Example</vt:lpstr>
      <vt:lpstr>Track Reconstruction Example</vt:lpstr>
      <vt:lpstr>Summary</vt:lpstr>
      <vt:lpstr>Backup Slides</vt:lpstr>
      <vt:lpstr>Goals and challenges</vt:lpstr>
      <vt:lpstr>Basics of (1D) Signal Processing</vt:lpstr>
      <vt:lpstr>PowerPoint Presentation</vt:lpstr>
      <vt:lpstr>PowerPoint Presentation</vt:lpstr>
      <vt:lpstr>PowerPoint Presentation</vt:lpstr>
      <vt:lpstr> A BNL contribution to ProtoDUNE SP: Cold Readout Electronics</vt:lpstr>
      <vt:lpstr>Integrated LAr-TPC Readout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 Processing in the protoDUNE-SP LArTPC</dc:title>
  <dc:creator>Gu, Wenqiang</dc:creator>
  <cp:lastModifiedBy>Gu, Wenqiang</cp:lastModifiedBy>
  <cp:revision>175</cp:revision>
  <dcterms:created xsi:type="dcterms:W3CDTF">2019-03-31T21:44:29Z</dcterms:created>
  <dcterms:modified xsi:type="dcterms:W3CDTF">2019-04-14T16:00:29Z</dcterms:modified>
</cp:coreProperties>
</file>